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AA50"/>
    <a:srgbClr val="006666"/>
    <a:srgbClr val="00AAA1"/>
    <a:srgbClr val="FDCF41"/>
    <a:srgbClr val="A8DC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>
        <p:scale>
          <a:sx n="81" d="100"/>
          <a:sy n="81" d="100"/>
        </p:scale>
        <p:origin x="-846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5CD2DDA2-DD98-46D9-AA41-BB3581D86E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CFC266B-455D-4065-8250-002544A1421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4D9D3-8678-45A3-A3D7-0F83DF3929B0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A0F232C-C4D4-4FE9-A54B-E163FF853D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08A5D73-C530-48CF-836E-5D661BB04B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D0D4A-2739-40DE-940B-B2D3D13B3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441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E253A1-6D24-41DE-98A2-6E627D8CC0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E6E31D8-6498-458A-B4D2-1D015CB3B7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5E0F2C9-6898-453B-A6A6-87D1CE892E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9B61AB-CC45-4228-8CFB-D64B64C58BB2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FCAC68-336B-4D60-913A-3A04D6E6B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B47B5A-F6D2-40E3-9CF4-5662DFFD8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473324-567E-444F-A7D3-67E9363A5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01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B702A-9A6F-4217-B337-AF6D43A96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F400DCB-4F74-455A-AD8F-AD154732E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C435CE-EE5D-4154-96DE-31C254D413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9B61AB-CC45-4228-8CFB-D64B64C58BB2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CA872E-AF8F-4448-94BF-1B345B60B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981698-136B-45A8-A56C-DD8D558F0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473324-567E-444F-A7D3-67E9363A5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69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9C7F268-6632-4E9E-B931-82BB174BF5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2766F17-1962-426D-8C48-247141EA0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A0B36D-D3A5-47A0-B92E-730A25DE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9B61AB-CC45-4228-8CFB-D64B64C58BB2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6ED9D6-E7FE-4E71-9891-7B236611D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EDEC21-A6BA-43C7-AC87-77BB4A768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473324-567E-444F-A7D3-67E9363A5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5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465094-59D2-494D-92C7-75912B5E5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666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DC8326-179D-470C-9339-036606D3A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006666"/>
                </a:solidFill>
              </a:defRPr>
            </a:lvl1pPr>
            <a:lvl2pPr>
              <a:defRPr sz="3200">
                <a:solidFill>
                  <a:srgbClr val="006666"/>
                </a:solidFill>
              </a:defRPr>
            </a:lvl2pPr>
            <a:lvl3pPr>
              <a:defRPr sz="3200">
                <a:solidFill>
                  <a:srgbClr val="006666"/>
                </a:solidFill>
              </a:defRPr>
            </a:lvl3pPr>
            <a:lvl4pPr>
              <a:defRPr sz="3200">
                <a:solidFill>
                  <a:srgbClr val="006666"/>
                </a:solidFill>
              </a:defRPr>
            </a:lvl4pPr>
            <a:lvl5pPr>
              <a:defRPr sz="3200">
                <a:solidFill>
                  <a:srgbClr val="006666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DC3287-9CBE-43CE-88C1-15124074D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9B61AB-CC45-4228-8CFB-D64B64C58BB2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22BA6B-A3E3-461D-BDE5-9C881BE17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6C544E-261D-4CC3-8D8E-95858416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473324-567E-444F-A7D3-67E9363A54BC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F9D4DDD5-E08C-2140-9CBD-44C57F1B459C}"/>
              </a:ext>
            </a:extLst>
          </p:cNvPr>
          <p:cNvGrpSpPr/>
          <p:nvPr userDrawn="1"/>
        </p:nvGrpSpPr>
        <p:grpSpPr>
          <a:xfrm>
            <a:off x="0" y="6397037"/>
            <a:ext cx="12217694" cy="536028"/>
            <a:chOff x="-95146" y="6448096"/>
            <a:chExt cx="12396952" cy="53602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22DFF239-7958-4F4D-8B53-D4BF05117C70}"/>
                </a:ext>
              </a:extLst>
            </p:cNvPr>
            <p:cNvSpPr/>
            <p:nvPr/>
          </p:nvSpPr>
          <p:spPr>
            <a:xfrm>
              <a:off x="-95146" y="6448096"/>
              <a:ext cx="12396952" cy="365124"/>
            </a:xfrm>
            <a:prstGeom prst="rect">
              <a:avLst/>
            </a:prstGeom>
            <a:solidFill>
              <a:srgbClr val="FDCF41"/>
            </a:solidFill>
            <a:ln>
              <a:solidFill>
                <a:srgbClr val="FDCF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F29DABB9-8641-0A41-9604-9029A618BCAA}"/>
                </a:ext>
              </a:extLst>
            </p:cNvPr>
            <p:cNvSpPr/>
            <p:nvPr/>
          </p:nvSpPr>
          <p:spPr>
            <a:xfrm>
              <a:off x="-95146" y="6542689"/>
              <a:ext cx="12396952" cy="252248"/>
            </a:xfrm>
            <a:prstGeom prst="rect">
              <a:avLst/>
            </a:prstGeom>
            <a:solidFill>
              <a:srgbClr val="A8DC7D"/>
            </a:solidFill>
            <a:ln>
              <a:solidFill>
                <a:srgbClr val="A8DC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96E55DED-5C69-6842-B004-22CD46479DBF}"/>
                </a:ext>
              </a:extLst>
            </p:cNvPr>
            <p:cNvSpPr/>
            <p:nvPr/>
          </p:nvSpPr>
          <p:spPr>
            <a:xfrm>
              <a:off x="-95146" y="6637282"/>
              <a:ext cx="12396952" cy="252248"/>
            </a:xfrm>
            <a:prstGeom prst="rect">
              <a:avLst/>
            </a:prstGeom>
            <a:solidFill>
              <a:srgbClr val="4DAA50"/>
            </a:solidFill>
            <a:ln>
              <a:solidFill>
                <a:srgbClr val="4DAA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1BFF2090-3E04-0247-AA70-A94B38041234}"/>
                </a:ext>
              </a:extLst>
            </p:cNvPr>
            <p:cNvSpPr/>
            <p:nvPr/>
          </p:nvSpPr>
          <p:spPr>
            <a:xfrm>
              <a:off x="-95146" y="6731876"/>
              <a:ext cx="12396952" cy="252248"/>
            </a:xfrm>
            <a:prstGeom prst="rect">
              <a:avLst/>
            </a:prstGeom>
            <a:solidFill>
              <a:srgbClr val="00AAA1"/>
            </a:solidFill>
            <a:ln>
              <a:solidFill>
                <a:srgbClr val="00AA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57463AB-8213-7D4F-A48E-9E446A7A6D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158" y="5761990"/>
            <a:ext cx="1662001" cy="41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56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585671-E5F1-4F97-80F4-17A5487AE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E8DCFA6-EBC2-4DFB-92F1-240F7C09E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F54654-18FD-482E-B75B-6B314F856C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9B61AB-CC45-4228-8CFB-D64B64C58BB2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732287-82DE-4BA8-BDA6-EBBA8C45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771BEA-C62A-4211-9B4C-EE96CB400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473324-567E-444F-A7D3-67E9363A5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550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B056D9-DFA6-485C-ADFE-BC48D191B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D9B25E-3827-4EF1-BDE0-B801146F38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957C3C3-3B2E-4EB2-A787-D6F6D996E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EB099F4-54D6-471F-B90A-A5E66021C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9B61AB-CC45-4228-8CFB-D64B64C58BB2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56377C-8548-4D1D-B364-1EFFA2DDC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D579739-36C2-4B65-BA65-54BFC3144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473324-567E-444F-A7D3-67E9363A5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687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BB1DA8-9A04-4F61-82F5-86CDFF6F1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B103035-ADEB-48D6-9D89-C57994E2F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6A53E3F-97BF-4DB6-852B-D44CFA05F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EA0F4C4-026D-4D18-B62C-732446E55D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D84078A-FAF8-4785-8970-6C9FA4F7F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02F3B6E-1F7A-4788-8362-B02542635A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9B61AB-CC45-4228-8CFB-D64B64C58BB2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8743485-4EEC-4A3F-B887-B74E7CDC7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F6463E2-2943-4118-B595-F6BAE6A5E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473324-567E-444F-A7D3-67E9363A5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60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B7231F-3034-428D-B5F7-76EB7EBAA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813D3D7-BA06-4F59-B052-C08574D8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9B61AB-CC45-4228-8CFB-D64B64C58BB2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5D372C1-703F-4AF6-8FE0-C8BA4D6D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3DAF81D-0765-4116-B72D-B7D0E63BA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473324-567E-444F-A7D3-67E9363A5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2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92B2ACC-28CF-4C9A-82F7-A5E0DBDFBE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9B61AB-CC45-4228-8CFB-D64B64C58BB2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770563D-A818-40B5-9353-CE21283E0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60B547F-8096-4980-8261-0D14B4594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473324-567E-444F-A7D3-67E9363A5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558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61A07E-AAB7-48D0-A8BE-35B5995DB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48240E-E00E-417A-976E-5E766DD78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21DBF0D-F2C1-419D-A86A-D76C9325DC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2ACDCEA-BEB0-4D1C-895A-1002CDBCF4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9B61AB-CC45-4228-8CFB-D64B64C58BB2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06259E-4E9E-48DC-B077-69895F09A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334A74-4DEA-41DE-9F0D-58D9A3114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473324-567E-444F-A7D3-67E9363A5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32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40A431-C35A-40CC-8C32-339D18455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5F9F0C0-594E-4423-A2EB-AAC06FCBFD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E9B43CC-BAB2-4C61-A672-1462534B4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F2480FE-7BF8-4AA9-B8A3-77688DE6EC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9B61AB-CC45-4228-8CFB-D64B64C58BB2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5E9CADA-145E-4432-8515-8409BD00A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3842E75-3153-49FC-8E63-9D45947CF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473324-567E-444F-A7D3-67E9363A5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07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CA75625-28B6-47B2-80AC-994A6CEAA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50B568A-51CE-49BA-88F3-4E75E3765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45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AA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FB8DFF-4613-3E40-BA9E-6823530BA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2509"/>
            <a:ext cx="9144000" cy="3177454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DDPO Legal Network meeting – Creative use of the Equality Act 2010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/>
            </a:r>
            <a:br>
              <a:rPr lang="en-US" sz="3600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</a:b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/>
            </a:r>
            <a:br>
              <a:rPr lang="en-US" sz="36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</a:br>
            <a:r>
              <a:rPr lang="en-US" sz="3600" i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How the Equality Act 2010 applies to housing in the context of disabled persons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/>
            </a:r>
            <a:b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</a:b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/>
            </a:r>
            <a:b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</a:b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Nick Webster, Associate solicitor, Leigh Day</a:t>
            </a:r>
            <a:endParaRPr lang="en-US" sz="36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7BDB5D3-CF4B-A84A-B25E-DD726C30F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250" y="5359400"/>
            <a:ext cx="2857500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454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Other considerations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2600" dirty="0"/>
              <a:t>Rights under a tenancy agreement </a:t>
            </a:r>
          </a:p>
          <a:p>
            <a:pPr>
              <a:lnSpc>
                <a:spcPct val="150000"/>
              </a:lnSpc>
            </a:pPr>
            <a:r>
              <a:rPr lang="en-GB" sz="2600" dirty="0"/>
              <a:t>Local authority may be able and willing to assist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9923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James Plummer v RHFL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GB" sz="2600" dirty="0"/>
              <a:t>What is a service provider?</a:t>
            </a:r>
          </a:p>
          <a:p>
            <a:pPr lvl="0">
              <a:lnSpc>
                <a:spcPct val="150000"/>
              </a:lnSpc>
            </a:pPr>
            <a:r>
              <a:rPr lang="en-GB" sz="2600" dirty="0"/>
              <a:t>Indirect discrimination</a:t>
            </a:r>
          </a:p>
          <a:p>
            <a:pPr lvl="0">
              <a:lnSpc>
                <a:spcPct val="150000"/>
              </a:lnSpc>
            </a:pPr>
            <a:r>
              <a:rPr lang="en-GB" sz="2600" dirty="0"/>
              <a:t>Time limit</a:t>
            </a:r>
          </a:p>
          <a:p>
            <a:pPr lvl="0">
              <a:lnSpc>
                <a:spcPct val="150000"/>
              </a:lnSpc>
            </a:pPr>
            <a:r>
              <a:rPr lang="en-GB" sz="2600" dirty="0"/>
              <a:t>Injury to feelings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354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err="1"/>
              <a:t>Smalies</a:t>
            </a:r>
            <a:r>
              <a:rPr lang="en-GB" sz="3200" b="1" dirty="0"/>
              <a:t> v </a:t>
            </a:r>
            <a:r>
              <a:rPr lang="en-GB" sz="3200" b="1" dirty="0" err="1"/>
              <a:t>Clewer</a:t>
            </a:r>
            <a:r>
              <a:rPr lang="en-GB" sz="3200" b="1" dirty="0"/>
              <a:t> Court Residents Ltd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600" dirty="0" err="1"/>
              <a:t>Sch</a:t>
            </a:r>
            <a:r>
              <a:rPr lang="en-GB" sz="2600" dirty="0"/>
              <a:t> 4 para 2(7) – consent vs works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7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EA4FBF3-A065-4607-B74D-BFF1BE934A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158" y="5761990"/>
            <a:ext cx="1662001" cy="4128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534168-F5D2-8644-B716-2C7C27054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6666"/>
                </a:solidFill>
                <a:latin typeface="+mn-lt"/>
              </a:rPr>
              <a:t>Disability </a:t>
            </a:r>
            <a:endParaRPr lang="en-US" sz="3200" b="1" dirty="0">
              <a:solidFill>
                <a:srgbClr val="006666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27C374-BD3B-2A42-83B8-A3B5D9E9A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s.6 of the Act defines a ‘disability’ as:</a:t>
            </a:r>
          </a:p>
          <a:p>
            <a:r>
              <a:rPr lang="en-GB" i="1" dirty="0"/>
              <a:t>(1)A person (P) has a disability if—</a:t>
            </a:r>
            <a:endParaRPr lang="en-GB" dirty="0"/>
          </a:p>
          <a:p>
            <a:r>
              <a:rPr lang="en-GB" i="1" dirty="0"/>
              <a:t>(a)P has a physical or mental impairment, and</a:t>
            </a:r>
            <a:endParaRPr lang="en-GB" dirty="0"/>
          </a:p>
          <a:p>
            <a:r>
              <a:rPr lang="en-GB" i="1" dirty="0"/>
              <a:t>(b)the impairment has a substantial and long-term adverse effect on P's ability to carry out normal day-to-day activities.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</a:t>
            </a:r>
            <a:r>
              <a:rPr lang="en-GB" dirty="0"/>
              <a:t>is supplemented by Schedule 1 of the Act. </a:t>
            </a:r>
          </a:p>
          <a:p>
            <a:endParaRPr lang="en-US" dirty="0">
              <a:solidFill>
                <a:srgbClr val="006666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6794D9FD-41A2-CD4B-8EE8-83483521D9D2}"/>
              </a:ext>
            </a:extLst>
          </p:cNvPr>
          <p:cNvGrpSpPr/>
          <p:nvPr/>
        </p:nvGrpSpPr>
        <p:grpSpPr>
          <a:xfrm>
            <a:off x="-179258" y="6397037"/>
            <a:ext cx="12396952" cy="536028"/>
            <a:chOff x="-95146" y="6448096"/>
            <a:chExt cx="12396952" cy="53602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92296ABD-1349-9E44-9656-A04B7B7E70AA}"/>
                </a:ext>
              </a:extLst>
            </p:cNvPr>
            <p:cNvSpPr/>
            <p:nvPr/>
          </p:nvSpPr>
          <p:spPr>
            <a:xfrm>
              <a:off x="-95146" y="6448096"/>
              <a:ext cx="12396952" cy="252248"/>
            </a:xfrm>
            <a:prstGeom prst="rect">
              <a:avLst/>
            </a:prstGeom>
            <a:solidFill>
              <a:srgbClr val="FDCF41"/>
            </a:solidFill>
            <a:ln>
              <a:solidFill>
                <a:srgbClr val="FDCF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16552067-1F92-894B-9740-CB630633669D}"/>
                </a:ext>
              </a:extLst>
            </p:cNvPr>
            <p:cNvSpPr/>
            <p:nvPr/>
          </p:nvSpPr>
          <p:spPr>
            <a:xfrm>
              <a:off x="-95146" y="6542689"/>
              <a:ext cx="12396952" cy="252248"/>
            </a:xfrm>
            <a:prstGeom prst="rect">
              <a:avLst/>
            </a:prstGeom>
            <a:solidFill>
              <a:srgbClr val="A8DC7D"/>
            </a:solidFill>
            <a:ln>
              <a:solidFill>
                <a:srgbClr val="A8DC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A651EA2B-5748-C24D-AE21-1762E8CBF000}"/>
                </a:ext>
              </a:extLst>
            </p:cNvPr>
            <p:cNvSpPr/>
            <p:nvPr/>
          </p:nvSpPr>
          <p:spPr>
            <a:xfrm>
              <a:off x="-95146" y="6637282"/>
              <a:ext cx="12396952" cy="252248"/>
            </a:xfrm>
            <a:prstGeom prst="rect">
              <a:avLst/>
            </a:prstGeom>
            <a:solidFill>
              <a:srgbClr val="4DAA50"/>
            </a:solidFill>
            <a:ln>
              <a:solidFill>
                <a:srgbClr val="4DAA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E234F786-E629-F347-8B79-2E16139AD096}"/>
                </a:ext>
              </a:extLst>
            </p:cNvPr>
            <p:cNvSpPr/>
            <p:nvPr/>
          </p:nvSpPr>
          <p:spPr>
            <a:xfrm>
              <a:off x="-95146" y="6731876"/>
              <a:ext cx="12396952" cy="252248"/>
            </a:xfrm>
            <a:prstGeom prst="rect">
              <a:avLst/>
            </a:prstGeom>
            <a:solidFill>
              <a:srgbClr val="00AAA1"/>
            </a:solidFill>
            <a:ln>
              <a:solidFill>
                <a:srgbClr val="00AA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652731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340" y="170815"/>
            <a:ext cx="10515600" cy="1143635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Potential claims in a premises/services disability context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340" y="1143000"/>
            <a:ext cx="10515600" cy="481679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GB" sz="6400" u="sng" dirty="0"/>
              <a:t>Direct discrimination (s13)</a:t>
            </a:r>
            <a:r>
              <a:rPr lang="en-GB" sz="6400" dirty="0"/>
              <a:t> – treating a disabled person less favourably because of their disability than have or would treat a non-disabled person in same </a:t>
            </a:r>
            <a:r>
              <a:rPr lang="en-GB" sz="6400" dirty="0" smtClean="0"/>
              <a:t>circumstances</a:t>
            </a:r>
            <a:endParaRPr lang="en-GB" sz="6400" dirty="0"/>
          </a:p>
          <a:p>
            <a:pPr>
              <a:lnSpc>
                <a:spcPct val="170000"/>
              </a:lnSpc>
            </a:pPr>
            <a:r>
              <a:rPr lang="en-GB" sz="6400" u="sng" dirty="0"/>
              <a:t>Discrimination arising from disability (s15)</a:t>
            </a:r>
            <a:r>
              <a:rPr lang="en-GB" sz="6400" dirty="0"/>
              <a:t> – treating a disabled person unfavourably because of something arising from their disability, and this treatment cannot be objectively justified</a:t>
            </a:r>
          </a:p>
          <a:p>
            <a:pPr>
              <a:lnSpc>
                <a:spcPct val="170000"/>
              </a:lnSpc>
            </a:pPr>
            <a:r>
              <a:rPr lang="en-GB" sz="6400" u="sng" dirty="0"/>
              <a:t>Indirect discrimination (s19)</a:t>
            </a:r>
            <a:r>
              <a:rPr lang="en-GB" sz="6400" dirty="0"/>
              <a:t> – applying a provision, criterion or practice, which applies to all but places disabled persons at a particular disadvantage and the individual disabled person at that disadvantage, and cannot be objectively justified</a:t>
            </a:r>
          </a:p>
          <a:p>
            <a:pPr>
              <a:lnSpc>
                <a:spcPct val="170000"/>
              </a:lnSpc>
            </a:pPr>
            <a:r>
              <a:rPr lang="en-GB" sz="6400" u="sng" dirty="0"/>
              <a:t>Failure to make reasonable adjustments (s20/21)</a:t>
            </a:r>
            <a:r>
              <a:rPr lang="en-GB" sz="6400" dirty="0"/>
              <a:t> - a duty to make reasonable adjustments may arise in three circumstances: 1) the application of a provision, criterion or practice; 2) the provision of an auxiliary aid; 3) altering a physical feature (where applicable)</a:t>
            </a:r>
          </a:p>
          <a:p>
            <a:pPr>
              <a:lnSpc>
                <a:spcPct val="170000"/>
              </a:lnSpc>
            </a:pPr>
            <a:r>
              <a:rPr lang="en-GB" sz="6400" u="sng" dirty="0"/>
              <a:t>Harassment (s26)</a:t>
            </a:r>
            <a:r>
              <a:rPr lang="en-GB" sz="6400" dirty="0"/>
              <a:t> – unwanted conduct related to disability which has the purpose or effect of violating that person’s dignity or creating a hostile, intimidating, offensive or humiliating environment, and it was reasonable to have that effect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547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Premises – Part 4 of the Act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lnSpc>
                <a:spcPct val="150000"/>
              </a:lnSpc>
            </a:pPr>
            <a:r>
              <a:rPr lang="en-GB" sz="2800" dirty="0"/>
              <a:t>s.35 – Management – including use of a ‘benefit or facility’ </a:t>
            </a:r>
          </a:p>
          <a:p>
            <a:pPr lvl="0">
              <a:lnSpc>
                <a:spcPct val="150000"/>
              </a:lnSpc>
            </a:pPr>
            <a:r>
              <a:rPr lang="en-GB" sz="2800" dirty="0"/>
              <a:t>s.36 – controllers of let premises / premises to let – common parts not covered</a:t>
            </a:r>
          </a:p>
          <a:p>
            <a:pPr lvl="0">
              <a:lnSpc>
                <a:spcPct val="150000"/>
              </a:lnSpc>
            </a:pPr>
            <a:r>
              <a:rPr lang="en-GB" sz="2800" dirty="0"/>
              <a:t>Schedule 4 – altering physical features not covered; adjusting discriminatory term(s) of a lease</a:t>
            </a:r>
          </a:p>
          <a:p>
            <a:pPr lvl="0">
              <a:lnSpc>
                <a:spcPct val="150000"/>
              </a:lnSpc>
            </a:pPr>
            <a:r>
              <a:rPr lang="en-GB" sz="2800" dirty="0"/>
              <a:t>‘physical feature’ does not include provision of sign / notice, placement tap / door handle, door bell / door entry system, or change to colour of surface</a:t>
            </a:r>
          </a:p>
          <a:p>
            <a:pPr lvl="0">
              <a:lnSpc>
                <a:spcPct val="150000"/>
              </a:lnSpc>
            </a:pPr>
            <a:r>
              <a:rPr lang="en-GB" sz="2800" dirty="0"/>
              <a:t>Tenant responsible for cost of adjustment(s)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4507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Services – Part 3 of the Act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GB" sz="2600" dirty="0"/>
              <a:t>s.29 – ‘section of the public’ &amp; “purely private character” – Charter &amp; </a:t>
            </a:r>
            <a:r>
              <a:rPr lang="en-GB" sz="2600" dirty="0" err="1"/>
              <a:t>Ors</a:t>
            </a:r>
            <a:r>
              <a:rPr lang="en-GB" sz="2600" dirty="0"/>
              <a:t> v Race Relations Board 1973</a:t>
            </a:r>
          </a:p>
          <a:p>
            <a:pPr lvl="0">
              <a:lnSpc>
                <a:spcPct val="150000"/>
              </a:lnSpc>
            </a:pPr>
            <a:r>
              <a:rPr lang="en-GB" sz="2600" dirty="0"/>
              <a:t>Anticipatory duty</a:t>
            </a:r>
          </a:p>
          <a:p>
            <a:pPr lvl="0">
              <a:lnSpc>
                <a:spcPct val="150000"/>
              </a:lnSpc>
            </a:pPr>
            <a:r>
              <a:rPr lang="en-GB" sz="2600" dirty="0"/>
              <a:t>Schedule 2 – duty extends to altering physical feature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2138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Key differences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sz="2800" dirty="0"/>
              <a:t>1) Anticipatory vs reactionary duty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2) Managers of properties to let </a:t>
            </a:r>
            <a:r>
              <a:rPr lang="en-GB" sz="2800" dirty="0" err="1"/>
              <a:t>etc</a:t>
            </a:r>
            <a:r>
              <a:rPr lang="en-GB" sz="2800" dirty="0"/>
              <a:t> do not have a duty to alter physical features 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3) Premises encompasses numerous different types of tenancy / residential property situations, and the duty / requirements differ 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4) Cost – in premises tenant has to meet cost; in services,  the service provider has to pay. Consider DFGs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07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Time limit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GB" sz="2600" dirty="0"/>
              <a:t>s118 – 6 months from act complained of or, in regard to the making of adjustments, a refusal or an act inconsistent with the making of adjustments</a:t>
            </a:r>
          </a:p>
          <a:p>
            <a:pPr lvl="0">
              <a:lnSpc>
                <a:spcPct val="150000"/>
              </a:lnSpc>
            </a:pPr>
            <a:r>
              <a:rPr lang="en-GB" sz="2600" dirty="0"/>
              <a:t>s123(3) – conduct extending over a period (‘continuing act’)</a:t>
            </a:r>
          </a:p>
          <a:p>
            <a:pPr lvl="0">
              <a:lnSpc>
                <a:spcPct val="150000"/>
              </a:lnSpc>
            </a:pPr>
            <a:r>
              <a:rPr lang="en-GB" sz="2600" dirty="0"/>
              <a:t>Just and equitable extension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03572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Remedy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GB" sz="2600" dirty="0"/>
              <a:t>Declaration (no recommendations)</a:t>
            </a:r>
          </a:p>
          <a:p>
            <a:pPr lvl="0">
              <a:lnSpc>
                <a:spcPct val="150000"/>
              </a:lnSpc>
            </a:pPr>
            <a:r>
              <a:rPr lang="en-GB" sz="2600" dirty="0"/>
              <a:t>Injunctive relief</a:t>
            </a:r>
          </a:p>
          <a:p>
            <a:pPr lvl="0">
              <a:lnSpc>
                <a:spcPct val="150000"/>
              </a:lnSpc>
            </a:pPr>
            <a:r>
              <a:rPr lang="en-GB" sz="2600" dirty="0"/>
              <a:t>Damages for injury to feelings</a:t>
            </a:r>
          </a:p>
          <a:p>
            <a:pPr lvl="0">
              <a:lnSpc>
                <a:spcPct val="150000"/>
              </a:lnSpc>
            </a:pPr>
            <a:r>
              <a:rPr lang="en-GB" sz="2600" dirty="0"/>
              <a:t>Costs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099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When does the Act not apply?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2600" dirty="0" smtClean="0"/>
              <a:t>Short </a:t>
            </a:r>
            <a:r>
              <a:rPr lang="en-GB" sz="2600" dirty="0"/>
              <a:t>stays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Common parts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Owner </a:t>
            </a:r>
            <a:r>
              <a:rPr lang="en-GB" sz="2600" dirty="0"/>
              <a:t>occupier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Small </a:t>
            </a:r>
            <a:r>
              <a:rPr lang="en-GB" sz="2600" dirty="0"/>
              <a:t>premises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6952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594</Words>
  <Application>Microsoft Office PowerPoint</Application>
  <PresentationFormat>Custom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DDPO Legal Network meeting – Creative use of the Equality Act 2010  How the Equality Act 2010 applies to housing in the context of disabled persons  Nick Webster, Associate solicitor, Leigh Day</vt:lpstr>
      <vt:lpstr>Disability </vt:lpstr>
      <vt:lpstr>Potential claims in a premises/services disability context</vt:lpstr>
      <vt:lpstr>Premises – Part 4 of the Act</vt:lpstr>
      <vt:lpstr>Services – Part 3 of the Act</vt:lpstr>
      <vt:lpstr>Key differences</vt:lpstr>
      <vt:lpstr>Time limit</vt:lpstr>
      <vt:lpstr>Remedy</vt:lpstr>
      <vt:lpstr>When does the Act not apply?</vt:lpstr>
      <vt:lpstr>Other considerations</vt:lpstr>
      <vt:lpstr>James Plummer v RHFL</vt:lpstr>
      <vt:lpstr>Smalies v Clewer Court Residents Ltd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Rupy Virdee</dc:creator>
  <cp:lastModifiedBy>Bridget.Ibbs</cp:lastModifiedBy>
  <cp:revision>16</cp:revision>
  <cp:lastPrinted>2018-11-16T17:03:21Z</cp:lastPrinted>
  <dcterms:created xsi:type="dcterms:W3CDTF">2018-11-16T15:31:09Z</dcterms:created>
  <dcterms:modified xsi:type="dcterms:W3CDTF">2019-06-04T12:36:10Z</dcterms:modified>
</cp:coreProperties>
</file>