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18" r:id="rId3"/>
    <p:sldId id="320" r:id="rId4"/>
    <p:sldId id="319" r:id="rId5"/>
    <p:sldId id="339" r:id="rId6"/>
    <p:sldId id="340" r:id="rId7"/>
    <p:sldId id="341" r:id="rId8"/>
    <p:sldId id="342" r:id="rId9"/>
    <p:sldId id="316" r:id="rId10"/>
    <p:sldId id="323" r:id="rId11"/>
    <p:sldId id="322" r:id="rId12"/>
    <p:sldId id="343" r:id="rId13"/>
    <p:sldId id="344" r:id="rId14"/>
    <p:sldId id="324" r:id="rId15"/>
    <p:sldId id="346" r:id="rId16"/>
    <p:sldId id="347" r:id="rId17"/>
    <p:sldId id="325" r:id="rId18"/>
    <p:sldId id="326" r:id="rId19"/>
    <p:sldId id="327" r:id="rId20"/>
    <p:sldId id="348" r:id="rId21"/>
    <p:sldId id="353" r:id="rId22"/>
    <p:sldId id="349" r:id="rId23"/>
    <p:sldId id="351" r:id="rId24"/>
    <p:sldId id="352" r:id="rId25"/>
    <p:sldId id="350" r:id="rId26"/>
    <p:sldId id="337" r:id="rId27"/>
    <p:sldId id="338" r:id="rId28"/>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94662" autoAdjust="0"/>
  </p:normalViewPr>
  <p:slideViewPr>
    <p:cSldViewPr>
      <p:cViewPr>
        <p:scale>
          <a:sx n="73" d="100"/>
          <a:sy n="73" d="100"/>
        </p:scale>
        <p:origin x="-1326" y="-24"/>
      </p:cViewPr>
      <p:guideLst>
        <p:guide orient="horz" pos="2160"/>
        <p:guide pos="2880"/>
      </p:guideLst>
    </p:cSldViewPr>
  </p:slideViewPr>
  <p:outlineViewPr>
    <p:cViewPr>
      <p:scale>
        <a:sx n="33" d="100"/>
        <a:sy n="33" d="100"/>
      </p:scale>
      <p:origin x="0" y="229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6371" name="Rectangle 3"/>
          <p:cNvSpPr>
            <a:spLocks noGrp="1" noChangeArrowheads="1"/>
          </p:cNvSpPr>
          <p:nvPr>
            <p:ph type="dt" sz="quarter" idx="1"/>
          </p:nvPr>
        </p:nvSpPr>
        <p:spPr bwMode="auto">
          <a:xfrm>
            <a:off x="3849688" y="0"/>
            <a:ext cx="2946400" cy="494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D933237-EBC2-4909-9DA3-068D66A7FCFD}" type="datetimeFigureOut">
              <a:rPr lang="en-US"/>
              <a:pPr>
                <a:defRPr/>
              </a:pPr>
              <a:t>5/18/2017</a:t>
            </a:fld>
            <a:endParaRPr lang="en-US"/>
          </a:p>
        </p:txBody>
      </p:sp>
      <p:sp>
        <p:nvSpPr>
          <p:cNvPr id="186372" name="Rectangle 4"/>
          <p:cNvSpPr>
            <a:spLocks noGrp="1" noChangeArrowheads="1"/>
          </p:cNvSpPr>
          <p:nvPr>
            <p:ph type="ftr" sz="quarter" idx="2"/>
          </p:nvPr>
        </p:nvSpPr>
        <p:spPr bwMode="auto">
          <a:xfrm>
            <a:off x="0" y="9378406"/>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6373" name="Rectangle 5"/>
          <p:cNvSpPr>
            <a:spLocks noGrp="1" noChangeArrowheads="1"/>
          </p:cNvSpPr>
          <p:nvPr>
            <p:ph type="sldNum" sz="quarter" idx="3"/>
          </p:nvPr>
        </p:nvSpPr>
        <p:spPr bwMode="auto">
          <a:xfrm>
            <a:off x="3849688" y="9378406"/>
            <a:ext cx="2946400" cy="494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12CD7B-E6CE-4B0D-8627-48F6B17771FB}" type="slidenum">
              <a:rPr lang="en-US"/>
              <a:pPr>
                <a:defRPr/>
              </a:pPr>
              <a:t>‹#›</a:t>
            </a:fld>
            <a:endParaRPr lang="en-US"/>
          </a:p>
        </p:txBody>
      </p:sp>
    </p:spTree>
    <p:extLst>
      <p:ext uri="{BB962C8B-B14F-4D97-AF65-F5344CB8AC3E}">
        <p14:creationId xmlns:p14="http://schemas.microsoft.com/office/powerpoint/2010/main" val="1041506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266"/>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49688" y="0"/>
            <a:ext cx="2946400" cy="494266"/>
          </a:xfrm>
          <a:prstGeom prst="rect">
            <a:avLst/>
          </a:prstGeom>
        </p:spPr>
        <p:txBody>
          <a:bodyPr vert="horz" lIns="91440" tIns="45720" rIns="91440" bIns="45720" rtlCol="0"/>
          <a:lstStyle>
            <a:lvl1pPr algn="r">
              <a:defRPr sz="1200"/>
            </a:lvl1pPr>
          </a:lstStyle>
          <a:p>
            <a:pPr>
              <a:defRPr/>
            </a:pPr>
            <a:fld id="{5147F09B-F661-4FC5-8FA3-A241A0BEBB90}" type="datetimeFigureOut">
              <a:rPr lang="en-US"/>
              <a:pPr>
                <a:defRPr/>
              </a:pPr>
              <a:t>5/18/2017</a:t>
            </a:fld>
            <a:endParaRPr lang="en-US"/>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689993"/>
            <a:ext cx="5438775" cy="4443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8406"/>
            <a:ext cx="2946400" cy="49426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49688" y="9378406"/>
            <a:ext cx="2946400" cy="494265"/>
          </a:xfrm>
          <a:prstGeom prst="rect">
            <a:avLst/>
          </a:prstGeom>
        </p:spPr>
        <p:txBody>
          <a:bodyPr vert="horz" lIns="91440" tIns="45720" rIns="91440" bIns="45720" rtlCol="0" anchor="b"/>
          <a:lstStyle>
            <a:lvl1pPr algn="r">
              <a:defRPr sz="1200"/>
            </a:lvl1pPr>
          </a:lstStyle>
          <a:p>
            <a:pPr>
              <a:defRPr/>
            </a:pPr>
            <a:fld id="{B08D88F8-78BA-49DD-BE0F-646D14DC591F}" type="slidenum">
              <a:rPr lang="en-US"/>
              <a:pPr>
                <a:defRPr/>
              </a:pPr>
              <a:t>‹#›</a:t>
            </a:fld>
            <a:endParaRPr lang="en-US"/>
          </a:p>
        </p:txBody>
      </p:sp>
    </p:spTree>
    <p:extLst>
      <p:ext uri="{BB962C8B-B14F-4D97-AF65-F5344CB8AC3E}">
        <p14:creationId xmlns:p14="http://schemas.microsoft.com/office/powerpoint/2010/main" val="4121885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930275" y="741363"/>
            <a:ext cx="4937125" cy="3702050"/>
          </a:xfrm>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E9132D-6E2D-48F1-ACFD-AEB7115F0A1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10</a:t>
            </a:fld>
            <a:endParaRPr lang="en-US"/>
          </a:p>
        </p:txBody>
      </p:sp>
    </p:spTree>
    <p:extLst>
      <p:ext uri="{BB962C8B-B14F-4D97-AF65-F5344CB8AC3E}">
        <p14:creationId xmlns:p14="http://schemas.microsoft.com/office/powerpoint/2010/main" val="3741418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11</a:t>
            </a:fld>
            <a:endParaRPr lang="en-US"/>
          </a:p>
        </p:txBody>
      </p:sp>
    </p:spTree>
    <p:extLst>
      <p:ext uri="{BB962C8B-B14F-4D97-AF65-F5344CB8AC3E}">
        <p14:creationId xmlns:p14="http://schemas.microsoft.com/office/powerpoint/2010/main" val="3693360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12</a:t>
            </a:fld>
            <a:endParaRPr lang="en-US"/>
          </a:p>
        </p:txBody>
      </p:sp>
    </p:spTree>
    <p:extLst>
      <p:ext uri="{BB962C8B-B14F-4D97-AF65-F5344CB8AC3E}">
        <p14:creationId xmlns:p14="http://schemas.microsoft.com/office/powerpoint/2010/main" val="946556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13</a:t>
            </a:fld>
            <a:endParaRPr lang="en-US"/>
          </a:p>
        </p:txBody>
      </p:sp>
    </p:spTree>
    <p:extLst>
      <p:ext uri="{BB962C8B-B14F-4D97-AF65-F5344CB8AC3E}">
        <p14:creationId xmlns:p14="http://schemas.microsoft.com/office/powerpoint/2010/main" val="1241614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14</a:t>
            </a:fld>
            <a:endParaRPr lang="en-US"/>
          </a:p>
        </p:txBody>
      </p:sp>
    </p:spTree>
    <p:extLst>
      <p:ext uri="{BB962C8B-B14F-4D97-AF65-F5344CB8AC3E}">
        <p14:creationId xmlns:p14="http://schemas.microsoft.com/office/powerpoint/2010/main" val="1651635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15</a:t>
            </a:fld>
            <a:endParaRPr lang="en-US"/>
          </a:p>
        </p:txBody>
      </p:sp>
    </p:spTree>
    <p:extLst>
      <p:ext uri="{BB962C8B-B14F-4D97-AF65-F5344CB8AC3E}">
        <p14:creationId xmlns:p14="http://schemas.microsoft.com/office/powerpoint/2010/main" val="1008076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16</a:t>
            </a:fld>
            <a:endParaRPr lang="en-US"/>
          </a:p>
        </p:txBody>
      </p:sp>
    </p:spTree>
    <p:extLst>
      <p:ext uri="{BB962C8B-B14F-4D97-AF65-F5344CB8AC3E}">
        <p14:creationId xmlns:p14="http://schemas.microsoft.com/office/powerpoint/2010/main" val="2837167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17</a:t>
            </a:fld>
            <a:endParaRPr lang="en-US"/>
          </a:p>
        </p:txBody>
      </p:sp>
    </p:spTree>
    <p:extLst>
      <p:ext uri="{BB962C8B-B14F-4D97-AF65-F5344CB8AC3E}">
        <p14:creationId xmlns:p14="http://schemas.microsoft.com/office/powerpoint/2010/main" val="3743903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18</a:t>
            </a:fld>
            <a:endParaRPr lang="en-US"/>
          </a:p>
        </p:txBody>
      </p:sp>
    </p:spTree>
    <p:extLst>
      <p:ext uri="{BB962C8B-B14F-4D97-AF65-F5344CB8AC3E}">
        <p14:creationId xmlns:p14="http://schemas.microsoft.com/office/powerpoint/2010/main" val="2699738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19</a:t>
            </a:fld>
            <a:endParaRPr lang="en-US"/>
          </a:p>
        </p:txBody>
      </p:sp>
    </p:spTree>
    <p:extLst>
      <p:ext uri="{BB962C8B-B14F-4D97-AF65-F5344CB8AC3E}">
        <p14:creationId xmlns:p14="http://schemas.microsoft.com/office/powerpoint/2010/main" val="202878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a:t>
            </a:fld>
            <a:endParaRPr lang="en-US"/>
          </a:p>
        </p:txBody>
      </p:sp>
    </p:spTree>
    <p:extLst>
      <p:ext uri="{BB962C8B-B14F-4D97-AF65-F5344CB8AC3E}">
        <p14:creationId xmlns:p14="http://schemas.microsoft.com/office/powerpoint/2010/main" val="3371168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20</a:t>
            </a:fld>
            <a:endParaRPr lang="en-US"/>
          </a:p>
        </p:txBody>
      </p:sp>
    </p:spTree>
    <p:extLst>
      <p:ext uri="{BB962C8B-B14F-4D97-AF65-F5344CB8AC3E}">
        <p14:creationId xmlns:p14="http://schemas.microsoft.com/office/powerpoint/2010/main" val="1387960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21</a:t>
            </a:fld>
            <a:endParaRPr lang="en-US"/>
          </a:p>
        </p:txBody>
      </p:sp>
    </p:spTree>
    <p:extLst>
      <p:ext uri="{BB962C8B-B14F-4D97-AF65-F5344CB8AC3E}">
        <p14:creationId xmlns:p14="http://schemas.microsoft.com/office/powerpoint/2010/main" val="712338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22</a:t>
            </a:fld>
            <a:endParaRPr lang="en-US"/>
          </a:p>
        </p:txBody>
      </p:sp>
    </p:spTree>
    <p:extLst>
      <p:ext uri="{BB962C8B-B14F-4D97-AF65-F5344CB8AC3E}">
        <p14:creationId xmlns:p14="http://schemas.microsoft.com/office/powerpoint/2010/main" val="3299142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23</a:t>
            </a:fld>
            <a:endParaRPr lang="en-US"/>
          </a:p>
        </p:txBody>
      </p:sp>
    </p:spTree>
    <p:extLst>
      <p:ext uri="{BB962C8B-B14F-4D97-AF65-F5344CB8AC3E}">
        <p14:creationId xmlns:p14="http://schemas.microsoft.com/office/powerpoint/2010/main" val="12750074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24</a:t>
            </a:fld>
            <a:endParaRPr lang="en-US"/>
          </a:p>
        </p:txBody>
      </p:sp>
    </p:spTree>
    <p:extLst>
      <p:ext uri="{BB962C8B-B14F-4D97-AF65-F5344CB8AC3E}">
        <p14:creationId xmlns:p14="http://schemas.microsoft.com/office/powerpoint/2010/main" val="5373903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25</a:t>
            </a:fld>
            <a:endParaRPr lang="en-US"/>
          </a:p>
        </p:txBody>
      </p:sp>
    </p:spTree>
    <p:extLst>
      <p:ext uri="{BB962C8B-B14F-4D97-AF65-F5344CB8AC3E}">
        <p14:creationId xmlns:p14="http://schemas.microsoft.com/office/powerpoint/2010/main" val="2313617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26</a:t>
            </a:fld>
            <a:endParaRPr lang="en-US"/>
          </a:p>
        </p:txBody>
      </p:sp>
    </p:spTree>
    <p:extLst>
      <p:ext uri="{BB962C8B-B14F-4D97-AF65-F5344CB8AC3E}">
        <p14:creationId xmlns:p14="http://schemas.microsoft.com/office/powerpoint/2010/main" val="719983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27</a:t>
            </a:fld>
            <a:endParaRPr lang="en-US"/>
          </a:p>
        </p:txBody>
      </p:sp>
    </p:spTree>
    <p:extLst>
      <p:ext uri="{BB962C8B-B14F-4D97-AF65-F5344CB8AC3E}">
        <p14:creationId xmlns:p14="http://schemas.microsoft.com/office/powerpoint/2010/main" val="352390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3</a:t>
            </a:fld>
            <a:endParaRPr lang="en-US"/>
          </a:p>
        </p:txBody>
      </p:sp>
    </p:spTree>
    <p:extLst>
      <p:ext uri="{BB962C8B-B14F-4D97-AF65-F5344CB8AC3E}">
        <p14:creationId xmlns:p14="http://schemas.microsoft.com/office/powerpoint/2010/main" val="3100394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4</a:t>
            </a:fld>
            <a:endParaRPr lang="en-US"/>
          </a:p>
        </p:txBody>
      </p:sp>
    </p:spTree>
    <p:extLst>
      <p:ext uri="{BB962C8B-B14F-4D97-AF65-F5344CB8AC3E}">
        <p14:creationId xmlns:p14="http://schemas.microsoft.com/office/powerpoint/2010/main" val="2223139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5</a:t>
            </a:fld>
            <a:endParaRPr lang="en-US"/>
          </a:p>
        </p:txBody>
      </p:sp>
    </p:spTree>
    <p:extLst>
      <p:ext uri="{BB962C8B-B14F-4D97-AF65-F5344CB8AC3E}">
        <p14:creationId xmlns:p14="http://schemas.microsoft.com/office/powerpoint/2010/main" val="664525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6</a:t>
            </a:fld>
            <a:endParaRPr lang="en-US"/>
          </a:p>
        </p:txBody>
      </p:sp>
    </p:spTree>
    <p:extLst>
      <p:ext uri="{BB962C8B-B14F-4D97-AF65-F5344CB8AC3E}">
        <p14:creationId xmlns:p14="http://schemas.microsoft.com/office/powerpoint/2010/main" val="258319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7</a:t>
            </a:fld>
            <a:endParaRPr lang="en-US"/>
          </a:p>
        </p:txBody>
      </p:sp>
    </p:spTree>
    <p:extLst>
      <p:ext uri="{BB962C8B-B14F-4D97-AF65-F5344CB8AC3E}">
        <p14:creationId xmlns:p14="http://schemas.microsoft.com/office/powerpoint/2010/main" val="2718349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8</a:t>
            </a:fld>
            <a:endParaRPr lang="en-US"/>
          </a:p>
        </p:txBody>
      </p:sp>
    </p:spTree>
    <p:extLst>
      <p:ext uri="{BB962C8B-B14F-4D97-AF65-F5344CB8AC3E}">
        <p14:creationId xmlns:p14="http://schemas.microsoft.com/office/powerpoint/2010/main" val="1102024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41363"/>
            <a:ext cx="4937125" cy="37020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08D88F8-78BA-49DD-BE0F-646D14DC591F}" type="slidenum">
              <a:rPr lang="en-US" smtClean="0"/>
              <a:pPr>
                <a:defRPr/>
              </a:pPr>
              <a:t>9</a:t>
            </a:fld>
            <a:endParaRPr lang="en-US"/>
          </a:p>
        </p:txBody>
      </p:sp>
    </p:spTree>
    <p:extLst>
      <p:ext uri="{BB962C8B-B14F-4D97-AF65-F5344CB8AC3E}">
        <p14:creationId xmlns:p14="http://schemas.microsoft.com/office/powerpoint/2010/main" val="4230501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5"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29704"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E70F3143-4835-4C78-B328-4F6753BA90CB}" type="datetime1">
              <a:rPr lang="en-US" smtClean="0"/>
              <a:pPr>
                <a:defRPr/>
              </a:pPr>
              <a:t>5/18/2017</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C786CFD-DED6-4A83-B440-D3C3FE869B1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4"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5"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8920"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9D4AD46-4C8C-4917-8604-2A6DFF19B770}" type="datetime1">
              <a:rPr lang="en-US" smtClean="0"/>
              <a:pPr>
                <a:defRPr/>
              </a:pPr>
              <a:t>5/18/2017</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3544004-DE93-47FD-B5DE-97AF0667D0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5"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9944"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6BABBE5-1A2C-4323-8F5D-161A03FDF82F}" type="datetime1">
              <a:rPr lang="en-US" smtClean="0"/>
              <a:pPr>
                <a:defRPr/>
              </a:pPr>
              <a:t>5/18/2017</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41FBC188-271D-42B8-827D-5600D0A4B1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5"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0728"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2FE6FFC-B592-4CE4-AD3A-38D0A8A2FE76}" type="datetime1">
              <a:rPr lang="en-US" smtClean="0"/>
              <a:pPr>
                <a:defRPr/>
              </a:pPr>
              <a:t>5/18/2017</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8885EA0-664C-42DE-AB65-43E5624A9B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5"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1752"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3A6E481-ACCB-444C-985D-20F937B3563F}" type="datetime1">
              <a:rPr lang="en-US" smtClean="0"/>
              <a:pPr>
                <a:defRPr/>
              </a:pPr>
              <a:t>5/18/2017</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0803598-5C99-4396-A5F6-33D08914A1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6"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2776"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9FD6B39-9C33-4CC6-A4C8-F092627341D4}" type="datetime1">
              <a:rPr lang="en-US" smtClean="0"/>
              <a:pPr>
                <a:defRPr/>
              </a:pPr>
              <a:t>5/18/2017</a:t>
            </a:fld>
            <a:endParaRPr lang="en-US"/>
          </a:p>
        </p:txBody>
      </p:sp>
      <p:sp>
        <p:nvSpPr>
          <p:cNvPr id="8"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801345F-6A8F-466D-BC24-94968AC494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5"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8"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3800"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A597DFC-9965-4ED0-9678-58187AEEEC9B}" type="datetime1">
              <a:rPr lang="en-US" smtClean="0"/>
              <a:pPr>
                <a:defRPr/>
              </a:pPr>
              <a:t>5/18/2017</a:t>
            </a:fld>
            <a:endParaRPr lang="en-US"/>
          </a:p>
        </p:txBody>
      </p:sp>
      <p:sp>
        <p:nvSpPr>
          <p:cNvPr id="10"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11"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DC39BA1-5B8B-4921-82F6-6F6A1A6E2D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4"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4824"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A3C7977-73F6-4403-BAFE-FA2B1F695CC0}" type="datetime1">
              <a:rPr lang="en-US" smtClean="0"/>
              <a:pPr>
                <a:defRPr/>
              </a:pPr>
              <a:t>5/18/2017</a:t>
            </a:fld>
            <a:endParaRPr lang="en-US"/>
          </a:p>
        </p:txBody>
      </p:sp>
      <p:sp>
        <p:nvSpPr>
          <p:cNvPr id="6"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7"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A3F1A3A6-C95C-46C7-8AA9-1892989256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3"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5848"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B79FA00-BD1C-4E64-8D78-14EDDF94E333}" type="datetime1">
              <a:rPr lang="en-US" smtClean="0"/>
              <a:pPr>
                <a:defRPr/>
              </a:pPr>
              <a:t>5/18/2017</a:t>
            </a:fld>
            <a:endParaRPr lang="en-US"/>
          </a:p>
        </p:txBody>
      </p:sp>
      <p:sp>
        <p:nvSpPr>
          <p:cNvPr id="5"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6"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DB55464-9FC9-42A7-9585-9C728A56D9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6"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6872"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B7BA468-C225-44CD-B4E8-41712C141434}" type="datetime1">
              <a:rPr lang="en-US" smtClean="0"/>
              <a:pPr>
                <a:defRPr/>
              </a:pPr>
              <a:t>5/18/2017</a:t>
            </a:fld>
            <a:endParaRPr lang="en-US"/>
          </a:p>
        </p:txBody>
      </p:sp>
      <p:sp>
        <p:nvSpPr>
          <p:cNvPr id="8"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211C8DF-EED5-42F9-9A3B-00828415BC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6" descr="dsc 4col process logo.tif"/>
          <p:cNvPicPr>
            <a:picLocks noChangeAspect="1"/>
          </p:cNvPicPr>
          <p:nvPr userDrawn="1"/>
        </p:nvPicPr>
        <p:blipFill>
          <a:blip r:embed="rId3"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6"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37896" name="Acrobat Document" r:id="rId4" imgW="3015000" imgH="3195000" progId="AcroExch.Document.DC">
                  <p:embed/>
                </p:oleObj>
              </mc:Choice>
              <mc:Fallback>
                <p:oleObj name="Acrobat Document" r:id="rId4" imgW="3015000" imgH="3195000" progId="AcroExch.Document.DC">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41071C7-3938-4C13-8BF5-01631CDC02E2}" type="datetime1">
              <a:rPr lang="en-US" smtClean="0"/>
              <a:pPr>
                <a:defRPr/>
              </a:pPr>
              <a:t>5/18/2017</a:t>
            </a:fld>
            <a:endParaRPr lang="en-US"/>
          </a:p>
        </p:txBody>
      </p:sp>
      <p:sp>
        <p:nvSpPr>
          <p:cNvPr id="8"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DF844BE6-673D-4D02-BEB7-9099B58C8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1714500" y="1571625"/>
            <a:ext cx="6472238" cy="796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1714500" y="2643188"/>
            <a:ext cx="6500813" cy="3500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pic>
        <p:nvPicPr>
          <p:cNvPr id="1030" name="Picture 6" descr="dsc 4col process logo.tif"/>
          <p:cNvPicPr>
            <a:picLocks noChangeAspect="1"/>
          </p:cNvPicPr>
          <p:nvPr userDrawn="1"/>
        </p:nvPicPr>
        <p:blipFill>
          <a:blip r:embed="rId14" cstate="print"/>
          <a:srcRect/>
          <a:stretch>
            <a:fillRect/>
          </a:stretch>
        </p:blipFill>
        <p:spPr bwMode="auto">
          <a:xfrm>
            <a:off x="5214938" y="142875"/>
            <a:ext cx="3802062" cy="928688"/>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214313" y="5143500"/>
          <a:ext cx="1428750" cy="1514475"/>
        </p:xfrm>
        <a:graphic>
          <a:graphicData uri="http://schemas.openxmlformats.org/presentationml/2006/ole">
            <mc:AlternateContent xmlns:mc="http://schemas.openxmlformats.org/markup-compatibility/2006">
              <mc:Choice xmlns:v="urn:schemas-microsoft-com:vml" Requires="v">
                <p:oleObj spid="_x0000_s1032" name="Acrobat Document" r:id="rId15" imgW="3015000" imgH="3195000" progId="AcroExch.Document.DC">
                  <p:embed/>
                </p:oleObj>
              </mc:Choice>
              <mc:Fallback>
                <p:oleObj name="Acrobat Document" r:id="rId15" imgW="3015000" imgH="3195000" progId="AcroExch.Document.DC">
                  <p:embed/>
                  <p:pic>
                    <p:nvPicPr>
                      <p:cNvPr id="0"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4313" y="5143500"/>
                        <a:ext cx="14287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ogin.westlaw.co.uk/maf/wluk/app/document?src=doc&amp;linktype=ref&amp;context=10&amp;crumb-action=replace&amp;docguid=I6C5290F1E61C11E3A350A156035B469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endParaRPr lang="en-US" dirty="0"/>
          </a:p>
        </p:txBody>
      </p:sp>
      <p:sp>
        <p:nvSpPr>
          <p:cNvPr id="24579" name="Title 1"/>
          <p:cNvSpPr>
            <a:spLocks noGrp="1"/>
          </p:cNvSpPr>
          <p:nvPr>
            <p:ph type="ctrTitle"/>
          </p:nvPr>
        </p:nvSpPr>
        <p:spPr>
          <a:xfrm>
            <a:off x="685800" y="1341438"/>
            <a:ext cx="7772400" cy="1470025"/>
          </a:xfrm>
        </p:spPr>
        <p:txBody>
          <a:bodyPr/>
          <a:lstStyle/>
          <a:p>
            <a:r>
              <a:rPr lang="en-GB" sz="2800" b="1" u="sng" dirty="0" smtClean="0"/>
              <a:t/>
            </a:r>
            <a:br>
              <a:rPr lang="en-GB" sz="2800" b="1" u="sng" dirty="0" smtClean="0"/>
            </a:br>
            <a:r>
              <a:rPr lang="en-GB" sz="2800" b="1" u="sng" dirty="0" smtClean="0"/>
              <a:t>CHALLENGING CUTS IN CARE PACKAGES UNDER THE CARE ACT 2014</a:t>
            </a:r>
            <a:r>
              <a:rPr lang="en-GB" sz="2800" dirty="0" smtClean="0"/>
              <a:t/>
            </a:r>
            <a:br>
              <a:rPr lang="en-GB" sz="2800" dirty="0" smtClean="0"/>
            </a:br>
            <a:r>
              <a:rPr lang="en-GB" sz="2800" dirty="0" smtClean="0"/>
              <a:t/>
            </a:r>
            <a:br>
              <a:rPr lang="en-GB" sz="2800" dirty="0" smtClean="0"/>
            </a:br>
            <a:endParaRPr lang="en-GB" sz="2800" dirty="0"/>
          </a:p>
        </p:txBody>
      </p:sp>
      <p:sp>
        <p:nvSpPr>
          <p:cNvPr id="24580" name="Subtitle 2"/>
          <p:cNvSpPr>
            <a:spLocks noGrp="1"/>
          </p:cNvSpPr>
          <p:nvPr>
            <p:ph type="subTitle" idx="1"/>
          </p:nvPr>
        </p:nvSpPr>
        <p:spPr>
          <a:xfrm>
            <a:off x="1043608" y="2420888"/>
            <a:ext cx="6945313" cy="3192463"/>
          </a:xfrm>
        </p:spPr>
        <p:txBody>
          <a:bodyPr/>
          <a:lstStyle/>
          <a:p>
            <a:pPr eaLnBrk="1" hangingPunct="1">
              <a:lnSpc>
                <a:spcPct val="90000"/>
              </a:lnSpc>
            </a:pPr>
            <a:endParaRPr lang="en-GB" b="1" u="sng" dirty="0" smtClean="0"/>
          </a:p>
          <a:p>
            <a:pPr eaLnBrk="1" hangingPunct="1">
              <a:lnSpc>
                <a:spcPct val="90000"/>
              </a:lnSpc>
            </a:pPr>
            <a:endParaRPr lang="en-GB" b="1" u="sng" dirty="0" smtClean="0">
              <a:solidFill>
                <a:schemeClr val="tx1"/>
              </a:solidFill>
            </a:endParaRPr>
          </a:p>
          <a:p>
            <a:r>
              <a:rPr lang="en-GB" b="1" dirty="0" smtClean="0"/>
              <a:t>Jamie Burton</a:t>
            </a:r>
          </a:p>
          <a:p>
            <a:r>
              <a:rPr lang="en-GB" b="1" dirty="0" smtClean="0"/>
              <a:t>Doughty Street Chambers</a:t>
            </a:r>
          </a:p>
          <a:p>
            <a:pPr eaLnBrk="1" hangingPunct="1">
              <a:lnSpc>
                <a:spcPct val="90000"/>
              </a:lnSpc>
            </a:pPr>
            <a:r>
              <a:rPr lang="en-GB" dirty="0" smtClean="0">
                <a:solidFill>
                  <a:schemeClr val="tx1"/>
                </a:solidFill>
              </a:rPr>
              <a:t>May 2017</a:t>
            </a:r>
          </a:p>
          <a:p>
            <a:pPr eaLnBrk="1" hangingPunct="1">
              <a:lnSpc>
                <a:spcPct val="90000"/>
              </a:lnSpc>
            </a:pPr>
            <a:r>
              <a:rPr lang="en-GB" dirty="0" smtClean="0">
                <a:solidFill>
                  <a:schemeClr val="tx1"/>
                </a:solidFill>
              </a:rPr>
              <a:t>j.burton@doughtystreet.co.uk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FIVE STAGE DECISON MAKING UNDER THE ACT</a:t>
            </a:r>
            <a:endParaRPr lang="en-GB" b="1" u="sng" dirty="0"/>
          </a:p>
        </p:txBody>
      </p:sp>
      <p:sp>
        <p:nvSpPr>
          <p:cNvPr id="3" name="Subtitle 2"/>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2C786CFD-DED6-4A83-B440-D3C3FE869B17}"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Assessment of needs</a:t>
            </a:r>
            <a:endParaRPr lang="en-GB" dirty="0"/>
          </a:p>
        </p:txBody>
      </p:sp>
      <p:sp>
        <p:nvSpPr>
          <p:cNvPr id="3" name="Content Placeholder 2"/>
          <p:cNvSpPr>
            <a:spLocks noGrp="1"/>
          </p:cNvSpPr>
          <p:nvPr>
            <p:ph idx="1"/>
          </p:nvPr>
        </p:nvSpPr>
        <p:spPr>
          <a:xfrm>
            <a:off x="1403648" y="2276872"/>
            <a:ext cx="6500813" cy="3500437"/>
          </a:xfrm>
        </p:spPr>
        <p:txBody>
          <a:bodyPr/>
          <a:lstStyle/>
          <a:p>
            <a:pPr lvl="0"/>
            <a:r>
              <a:rPr lang="en-US" dirty="0" smtClean="0"/>
              <a:t>Assess the adults needs for care and support pursuant to s.9(1) </a:t>
            </a:r>
          </a:p>
          <a:p>
            <a:pPr lvl="0"/>
            <a:r>
              <a:rPr lang="en-US" b="1" dirty="0" smtClean="0"/>
              <a:t>And</a:t>
            </a:r>
            <a:r>
              <a:rPr lang="en-US" dirty="0" smtClean="0"/>
              <a:t> the matters set out in s.9(4):</a:t>
            </a:r>
          </a:p>
          <a:p>
            <a:pPr lvl="1"/>
            <a:r>
              <a:rPr lang="en-US" sz="2000" dirty="0" smtClean="0"/>
              <a:t>(</a:t>
            </a:r>
            <a:r>
              <a:rPr lang="en-US" sz="2000" dirty="0" err="1" smtClean="0"/>
              <a:t>i</a:t>
            </a:r>
            <a:r>
              <a:rPr lang="en-US" sz="2000" dirty="0" smtClean="0"/>
              <a:t>) the impact those needs have on well-being </a:t>
            </a:r>
          </a:p>
          <a:p>
            <a:pPr lvl="1"/>
            <a:r>
              <a:rPr lang="en-US" sz="2000" dirty="0" smtClean="0"/>
              <a:t>(ii) the outcomes the adult wants to achieve</a:t>
            </a:r>
          </a:p>
          <a:p>
            <a:pPr lvl="1"/>
            <a:r>
              <a:rPr lang="en-US" sz="2000" dirty="0" smtClean="0"/>
              <a:t>(iii) whether and is so to what extent the provision of care and support could contribute to the achievement of those outcomes).</a:t>
            </a:r>
            <a:endParaRPr lang="en-GB" sz="2000" dirty="0" smtClean="0"/>
          </a:p>
          <a:p>
            <a:pPr>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need?</a:t>
            </a:r>
            <a:endParaRPr lang="en-GB" dirty="0"/>
          </a:p>
        </p:txBody>
      </p:sp>
      <p:sp>
        <p:nvSpPr>
          <p:cNvPr id="3" name="Content Placeholder 2"/>
          <p:cNvSpPr>
            <a:spLocks noGrp="1"/>
          </p:cNvSpPr>
          <p:nvPr>
            <p:ph idx="1"/>
          </p:nvPr>
        </p:nvSpPr>
        <p:spPr/>
        <p:txBody>
          <a:bodyPr/>
          <a:lstStyle/>
          <a:p>
            <a:r>
              <a:rPr lang="en-GB" dirty="0" smtClean="0"/>
              <a:t>A desired outcome?  No – distinct.</a:t>
            </a:r>
          </a:p>
          <a:p>
            <a:r>
              <a:rPr lang="en-GB" dirty="0" smtClean="0"/>
              <a:t>But connected – Guidance:</a:t>
            </a:r>
          </a:p>
          <a:p>
            <a:pPr>
              <a:buNone/>
            </a:pPr>
            <a:r>
              <a:rPr lang="en-GB" dirty="0" smtClean="0"/>
              <a:t>	</a:t>
            </a:r>
            <a:r>
              <a:rPr lang="en-GB" sz="1600" dirty="0" smtClean="0"/>
              <a:t>6.9. The purpose of an assessment is to identify the person’s needs and how these impact on their wellbeing, and the outcomes that the person wishes to achieve in their day-to-day life. The assessment will support the determination of whether needs are eligible for care and support from the local authority, and understanding how the provision of care and support may assist the adult in achieving their desired outcomes. </a:t>
            </a:r>
          </a:p>
          <a:p>
            <a:pPr>
              <a:buNone/>
            </a:pPr>
            <a:r>
              <a:rPr lang="en-GB" sz="1600" dirty="0" smtClean="0"/>
              <a:t>	6.110 In making this judgment, local authorities should look to understand the adult’s needs in the context of what is important to him or her .... Circumstances which create a significant impact on the wellbeing of one individual may not have the same effect on another.”</a:t>
            </a:r>
          </a:p>
          <a:p>
            <a:pPr>
              <a:buNone/>
            </a:pPr>
            <a:endParaRPr lang="en-GB" sz="16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Outcome/needs</a:t>
            </a:r>
            <a:endParaRPr lang="en-GB" dirty="0"/>
          </a:p>
        </p:txBody>
      </p:sp>
      <p:sp>
        <p:nvSpPr>
          <p:cNvPr id="3" name="Content Placeholder 2"/>
          <p:cNvSpPr>
            <a:spLocks noGrp="1"/>
          </p:cNvSpPr>
          <p:nvPr>
            <p:ph idx="1"/>
          </p:nvPr>
        </p:nvSpPr>
        <p:spPr/>
        <p:txBody>
          <a:bodyPr/>
          <a:lstStyle/>
          <a:p>
            <a:r>
              <a:rPr lang="en-GB" dirty="0" smtClean="0"/>
              <a:t>So the impact of a certain need on welling cannot be understood or assessed without addressing the desired outcomes</a:t>
            </a:r>
          </a:p>
          <a:p>
            <a:r>
              <a:rPr lang="en-GB" dirty="0" smtClean="0"/>
              <a:t>Foreshadows and consistent with the eligibility criteria – needs expressed by reference the inability to achieve an outcome without care and support (or other things?)</a:t>
            </a:r>
          </a:p>
          <a:p>
            <a:pPr>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Eligibility Criteria </a:t>
            </a:r>
            <a:endParaRPr lang="en-GB" dirty="0"/>
          </a:p>
        </p:txBody>
      </p:sp>
      <p:sp>
        <p:nvSpPr>
          <p:cNvPr id="3" name="Content Placeholder 2"/>
          <p:cNvSpPr>
            <a:spLocks noGrp="1"/>
          </p:cNvSpPr>
          <p:nvPr>
            <p:ph idx="1"/>
          </p:nvPr>
        </p:nvSpPr>
        <p:spPr>
          <a:xfrm>
            <a:off x="1475656" y="2348880"/>
            <a:ext cx="6500813" cy="3500437"/>
          </a:xfrm>
        </p:spPr>
        <p:txBody>
          <a:bodyPr/>
          <a:lstStyle/>
          <a:p>
            <a:pPr algn="ctr">
              <a:buNone/>
            </a:pPr>
            <a:r>
              <a:rPr lang="en-GB" b="1" dirty="0" smtClean="0"/>
              <a:t>3 stage test (eligibility </a:t>
            </a:r>
            <a:r>
              <a:rPr lang="en-GB" b="1" dirty="0" err="1" smtClean="0"/>
              <a:t>regs</a:t>
            </a:r>
            <a:r>
              <a:rPr lang="en-GB" b="1" dirty="0" smtClean="0"/>
              <a:t>)</a:t>
            </a:r>
          </a:p>
          <a:p>
            <a:pPr>
              <a:buNone/>
            </a:pPr>
            <a:r>
              <a:rPr lang="en-GB" dirty="0" smtClean="0"/>
              <a:t>1. Arise from or relate to mental and physical impairment</a:t>
            </a:r>
          </a:p>
          <a:p>
            <a:pPr>
              <a:buNone/>
            </a:pPr>
            <a:r>
              <a:rPr lang="en-GB" dirty="0" smtClean="0"/>
              <a:t>2. As a result unable to achieve two or more outcomes</a:t>
            </a:r>
          </a:p>
          <a:p>
            <a:pPr>
              <a:buNone/>
            </a:pPr>
            <a:r>
              <a:rPr lang="en-GB" dirty="0" smtClean="0"/>
              <a:t>3. As a consequence significant impact on wellbeing</a:t>
            </a:r>
          </a:p>
          <a:p>
            <a:r>
              <a:rPr lang="en-GB" dirty="0" smtClean="0"/>
              <a:t>Note: </a:t>
            </a:r>
          </a:p>
          <a:p>
            <a:pPr lvl="1"/>
            <a:r>
              <a:rPr lang="en-GB" sz="2000" dirty="0" smtClean="0"/>
              <a:t>No need to be “accommodation related”</a:t>
            </a:r>
          </a:p>
          <a:p>
            <a:pPr lvl="1"/>
            <a:r>
              <a:rPr lang="en-GB" sz="2000" dirty="0" smtClean="0"/>
              <a:t>Carer blind</a:t>
            </a:r>
          </a:p>
          <a:p>
            <a:pPr lvl="1"/>
            <a:r>
              <a:rPr lang="en-GB" sz="2000" dirty="0" smtClean="0"/>
              <a:t>Ignore material support (</a:t>
            </a:r>
            <a:r>
              <a:rPr lang="en-GB" sz="2000" i="1" dirty="0" smtClean="0"/>
              <a:t>R (GS) Camden</a:t>
            </a:r>
            <a:r>
              <a:rPr lang="en-GB" sz="2000" dirty="0" smtClean="0"/>
              <a:t>)</a:t>
            </a:r>
          </a:p>
          <a:p>
            <a:pPr lvl="1"/>
            <a:r>
              <a:rPr lang="en-GB" sz="2000" dirty="0" smtClean="0"/>
              <a:t>Significant not defined</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Specified outcomes</a:t>
            </a:r>
            <a:endParaRPr lang="en-GB" dirty="0"/>
          </a:p>
        </p:txBody>
      </p:sp>
      <p:sp>
        <p:nvSpPr>
          <p:cNvPr id="3" name="Content Placeholder 2"/>
          <p:cNvSpPr>
            <a:spLocks noGrp="1"/>
          </p:cNvSpPr>
          <p:nvPr>
            <p:ph idx="1"/>
          </p:nvPr>
        </p:nvSpPr>
        <p:spPr>
          <a:xfrm>
            <a:off x="1619672" y="2060848"/>
            <a:ext cx="6500813" cy="3500437"/>
          </a:xfrm>
        </p:spPr>
        <p:txBody>
          <a:bodyPr/>
          <a:lstStyle/>
          <a:p>
            <a:pPr lvl="0"/>
            <a:r>
              <a:rPr lang="en-GB" sz="1800" dirty="0" smtClean="0"/>
              <a:t>maintaining personal hygiene</a:t>
            </a:r>
          </a:p>
          <a:p>
            <a:pPr lvl="0"/>
            <a:r>
              <a:rPr lang="en-GB" sz="1800" dirty="0" smtClean="0"/>
              <a:t>managing toilet needs;</a:t>
            </a:r>
          </a:p>
          <a:p>
            <a:pPr lvl="0"/>
            <a:r>
              <a:rPr lang="en-GB" sz="1800" dirty="0" smtClean="0"/>
              <a:t>being appropriately clothed;</a:t>
            </a:r>
          </a:p>
          <a:p>
            <a:pPr lvl="0"/>
            <a:r>
              <a:rPr lang="en-GB" sz="1800" dirty="0" smtClean="0"/>
              <a:t>being able to make use of the adult's home safely;</a:t>
            </a:r>
          </a:p>
          <a:p>
            <a:pPr lvl="0"/>
            <a:r>
              <a:rPr lang="en-GB" sz="1800" dirty="0" smtClean="0"/>
              <a:t>maintaining a habitable home environment;</a:t>
            </a:r>
          </a:p>
          <a:p>
            <a:pPr lvl="0"/>
            <a:r>
              <a:rPr lang="en-GB" sz="1800" dirty="0" smtClean="0"/>
              <a:t>developing and maintaining family or other personal relationships; accessing and engaging in work, training, education or volunteering;</a:t>
            </a:r>
          </a:p>
          <a:p>
            <a:pPr lvl="0"/>
            <a:r>
              <a:rPr lang="en-GB" sz="1800" dirty="0" smtClean="0"/>
              <a:t>making use of necessary facilities or services in the local community including public transport, and recreational facilities or services; and</a:t>
            </a:r>
          </a:p>
          <a:p>
            <a:pPr lvl="0"/>
            <a:r>
              <a:rPr lang="en-GB" sz="1800" dirty="0" smtClean="0"/>
              <a:t>carrying out any caring responsibilities the adult has for a child.</a:t>
            </a:r>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Being unable?</a:t>
            </a:r>
            <a:endParaRPr lang="en-GB" dirty="0"/>
          </a:p>
        </p:txBody>
      </p:sp>
      <p:sp>
        <p:nvSpPr>
          <p:cNvPr id="3" name="Content Placeholder 2"/>
          <p:cNvSpPr>
            <a:spLocks noGrp="1"/>
          </p:cNvSpPr>
          <p:nvPr>
            <p:ph idx="1"/>
          </p:nvPr>
        </p:nvSpPr>
        <p:spPr/>
        <p:txBody>
          <a:bodyPr/>
          <a:lstStyle/>
          <a:p>
            <a:r>
              <a:rPr lang="en-GB" dirty="0" smtClean="0"/>
              <a:t>Being unable to achieve an outcome if the adult—</a:t>
            </a:r>
            <a:endParaRPr lang="en-GB" sz="2400" dirty="0" smtClean="0"/>
          </a:p>
          <a:p>
            <a:pPr lvl="0"/>
            <a:r>
              <a:rPr lang="en-GB" dirty="0" smtClean="0"/>
              <a:t>is unable to achieve it without assistance;</a:t>
            </a:r>
            <a:endParaRPr lang="en-GB" sz="2400" dirty="0" smtClean="0"/>
          </a:p>
          <a:p>
            <a:pPr lvl="0"/>
            <a:r>
              <a:rPr lang="en-GB" dirty="0" smtClean="0"/>
              <a:t>is able to achieve it without assistance but doing so causes the adult significant pain, distress or anxiety;</a:t>
            </a:r>
            <a:endParaRPr lang="en-GB" sz="2400" dirty="0" smtClean="0"/>
          </a:p>
          <a:p>
            <a:pPr lvl="0"/>
            <a:r>
              <a:rPr lang="en-GB" dirty="0" smtClean="0"/>
              <a:t>is able to achieve it without assistance but doing so endangers or is likely to endanger the health or safety of the adult, or of others; or</a:t>
            </a:r>
            <a:endParaRPr lang="en-GB" sz="2400" dirty="0" smtClean="0"/>
          </a:p>
          <a:p>
            <a:pPr lvl="0"/>
            <a:r>
              <a:rPr lang="en-GB" dirty="0" smtClean="0"/>
              <a:t>is able to achieve it without assistance but takes significantly longer than would normally be expected</a:t>
            </a:r>
            <a:endParaRPr lang="en-GB" sz="24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Duties (and powers)</a:t>
            </a:r>
            <a:endParaRPr lang="en-GB" dirty="0"/>
          </a:p>
        </p:txBody>
      </p:sp>
      <p:sp>
        <p:nvSpPr>
          <p:cNvPr id="3" name="Content Placeholder 2"/>
          <p:cNvSpPr>
            <a:spLocks noGrp="1"/>
          </p:cNvSpPr>
          <p:nvPr>
            <p:ph idx="1"/>
          </p:nvPr>
        </p:nvSpPr>
        <p:spPr>
          <a:xfrm>
            <a:off x="1403648" y="2276872"/>
            <a:ext cx="6500813" cy="3500437"/>
          </a:xfrm>
        </p:spPr>
        <p:txBody>
          <a:bodyPr/>
          <a:lstStyle/>
          <a:p>
            <a:r>
              <a:rPr lang="en-GB" sz="1800" dirty="0" smtClean="0"/>
              <a:t>Section 18 – meet eligible needs (unless being met by carer – 18(7))</a:t>
            </a:r>
          </a:p>
          <a:p>
            <a:r>
              <a:rPr lang="en-GB" sz="1800" dirty="0" smtClean="0"/>
              <a:t>Section 19 – power (non-eligible and urgent needs)</a:t>
            </a:r>
          </a:p>
          <a:p>
            <a:pPr>
              <a:buNone/>
            </a:pPr>
            <a:r>
              <a:rPr lang="en-GB" sz="1800" b="1" dirty="0" smtClean="0"/>
              <a:t>What may be provided to meet needs? </a:t>
            </a:r>
            <a:r>
              <a:rPr lang="en-GB" sz="1800" dirty="0" smtClean="0"/>
              <a:t>Non-exhaustive list in s.8</a:t>
            </a:r>
          </a:p>
          <a:p>
            <a:pPr>
              <a:buNone/>
            </a:pPr>
            <a:r>
              <a:rPr lang="en-GB" sz="1800" dirty="0" smtClean="0"/>
              <a:t>	accommodation/care and support/counselling and other types of social work/goods and facilities/information &amp; advice</a:t>
            </a:r>
          </a:p>
          <a:p>
            <a:pPr>
              <a:buNone/>
            </a:pPr>
            <a:r>
              <a:rPr lang="en-GB" sz="1800" b="1" dirty="0" smtClean="0"/>
              <a:t>What ways can needs be met by an LA?</a:t>
            </a:r>
          </a:p>
          <a:p>
            <a:pPr>
              <a:buFont typeface="Arial" pitchFamily="34" charset="0"/>
              <a:buChar char="•"/>
            </a:pPr>
            <a:r>
              <a:rPr lang="en-GB" sz="1800" dirty="0" smtClean="0"/>
              <a:t>	provide or arranging for someone to provide a service </a:t>
            </a:r>
          </a:p>
          <a:p>
            <a:pPr>
              <a:buFont typeface="Arial" pitchFamily="34" charset="0"/>
              <a:buChar char="•"/>
            </a:pPr>
            <a:r>
              <a:rPr lang="en-GB" sz="1800" dirty="0" smtClean="0"/>
              <a:t>	direct payments</a:t>
            </a:r>
          </a:p>
          <a:p>
            <a:pPr>
              <a:buFont typeface="Arial" pitchFamily="34" charset="0"/>
              <a:buChar char="•"/>
            </a:pPr>
            <a:r>
              <a:rPr lang="en-GB" sz="1800" dirty="0" smtClean="0"/>
              <a:t>	Old division between medical care/housing and social 	care is retained (s.22 and s.23)</a:t>
            </a:r>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Care Planning</a:t>
            </a:r>
            <a:endParaRPr lang="en-GB" dirty="0"/>
          </a:p>
        </p:txBody>
      </p:sp>
      <p:sp>
        <p:nvSpPr>
          <p:cNvPr id="3" name="Content Placeholder 2"/>
          <p:cNvSpPr>
            <a:spLocks noGrp="1"/>
          </p:cNvSpPr>
          <p:nvPr>
            <p:ph idx="1"/>
          </p:nvPr>
        </p:nvSpPr>
        <p:spPr>
          <a:xfrm>
            <a:off x="1691680" y="2348880"/>
            <a:ext cx="6500813" cy="3500437"/>
          </a:xfrm>
        </p:spPr>
        <p:txBody>
          <a:bodyPr/>
          <a:lstStyle/>
          <a:p>
            <a:pPr algn="ctr">
              <a:buNone/>
            </a:pPr>
            <a:r>
              <a:rPr lang="en-GB" dirty="0" smtClean="0"/>
              <a:t>Care and support plan</a:t>
            </a:r>
          </a:p>
          <a:p>
            <a:r>
              <a:rPr lang="en-GB" b="1" dirty="0" smtClean="0"/>
              <a:t>help the adult with deciding </a:t>
            </a:r>
            <a:r>
              <a:rPr lang="en-GB" dirty="0" smtClean="0"/>
              <a:t>how needs will be met</a:t>
            </a:r>
          </a:p>
          <a:p>
            <a:r>
              <a:rPr lang="en-GB" dirty="0" smtClean="0"/>
              <a:t>Specify eligible needs </a:t>
            </a:r>
            <a:r>
              <a:rPr lang="en-GB" b="1" dirty="0" smtClean="0"/>
              <a:t>and</a:t>
            </a:r>
            <a:r>
              <a:rPr lang="en-GB" dirty="0" smtClean="0"/>
              <a:t> how they are going to be met</a:t>
            </a:r>
          </a:p>
          <a:p>
            <a:r>
              <a:rPr lang="en-GB" dirty="0" smtClean="0"/>
              <a:t>Must </a:t>
            </a:r>
            <a:r>
              <a:rPr lang="en-GB" b="1" dirty="0" smtClean="0"/>
              <a:t>take all reasonable steps </a:t>
            </a:r>
            <a:r>
              <a:rPr lang="en-GB" dirty="0" smtClean="0"/>
              <a:t>to involve the adult and agree the plan</a:t>
            </a:r>
          </a:p>
          <a:p>
            <a:r>
              <a:rPr lang="en-GB" dirty="0" smtClean="0"/>
              <a:t>The plan must be </a:t>
            </a:r>
            <a:r>
              <a:rPr lang="en-GB" b="1" dirty="0" smtClean="0"/>
              <a:t>proportionate</a:t>
            </a:r>
            <a:r>
              <a:rPr lang="en-GB" dirty="0" smtClean="0"/>
              <a:t> having regard to matters in s.9(4) – wellbeing and desired outcomes</a:t>
            </a:r>
          </a:p>
          <a:p>
            <a:r>
              <a:rPr lang="en-GB" dirty="0" smtClean="0"/>
              <a:t>Set a </a:t>
            </a:r>
            <a:r>
              <a:rPr lang="en-GB" b="1" dirty="0" smtClean="0"/>
              <a:t>personal budget </a:t>
            </a:r>
            <a:r>
              <a:rPr lang="en-GB" dirty="0" smtClean="0"/>
              <a:t>sufficient to meet the needs in the manner set out in the Plan – budget must be transparent</a:t>
            </a:r>
          </a:p>
          <a:p>
            <a:pPr>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56792"/>
            <a:ext cx="6472238" cy="796925"/>
          </a:xfrm>
        </p:spPr>
        <p:txBody>
          <a:bodyPr/>
          <a:lstStyle/>
          <a:p>
            <a:r>
              <a:rPr lang="en-GB" dirty="0" smtClean="0"/>
              <a:t>5. Reviews of care and support plans</a:t>
            </a:r>
            <a:br>
              <a:rPr lang="en-GB" dirty="0" smtClean="0"/>
            </a:br>
            <a:endParaRPr lang="en-GB" dirty="0"/>
          </a:p>
        </p:txBody>
      </p:sp>
      <p:sp>
        <p:nvSpPr>
          <p:cNvPr id="3" name="Content Placeholder 2"/>
          <p:cNvSpPr>
            <a:spLocks noGrp="1"/>
          </p:cNvSpPr>
          <p:nvPr>
            <p:ph idx="1"/>
          </p:nvPr>
        </p:nvSpPr>
        <p:spPr>
          <a:xfrm>
            <a:off x="1331640" y="2204864"/>
            <a:ext cx="6500813" cy="3500437"/>
          </a:xfrm>
        </p:spPr>
        <p:txBody>
          <a:bodyPr/>
          <a:lstStyle/>
          <a:p>
            <a:r>
              <a:rPr lang="en-GB" dirty="0" smtClean="0"/>
              <a:t>S.27 Keep under review </a:t>
            </a:r>
            <a:r>
              <a:rPr lang="en-GB" b="1" dirty="0" smtClean="0"/>
              <a:t>generally</a:t>
            </a:r>
          </a:p>
          <a:p>
            <a:r>
              <a:rPr lang="en-GB" dirty="0" smtClean="0"/>
              <a:t>Review on a </a:t>
            </a:r>
            <a:r>
              <a:rPr lang="en-GB" b="1" dirty="0" smtClean="0"/>
              <a:t>reasonable request</a:t>
            </a:r>
          </a:p>
          <a:p>
            <a:r>
              <a:rPr lang="en-GB" dirty="0" smtClean="0"/>
              <a:t>LA </a:t>
            </a:r>
            <a:r>
              <a:rPr lang="en-GB" b="1" dirty="0" smtClean="0"/>
              <a:t>may</a:t>
            </a:r>
            <a:r>
              <a:rPr lang="en-GB" dirty="0" smtClean="0"/>
              <a:t> ‘revise it’</a:t>
            </a:r>
          </a:p>
          <a:p>
            <a:r>
              <a:rPr lang="en-GB" b="1" dirty="0" smtClean="0"/>
              <a:t>Must</a:t>
            </a:r>
            <a:r>
              <a:rPr lang="en-GB" dirty="0" smtClean="0"/>
              <a:t> go through the care planning process </a:t>
            </a:r>
            <a:r>
              <a:rPr lang="en-GB" b="1" dirty="0" smtClean="0"/>
              <a:t>again</a:t>
            </a:r>
            <a:r>
              <a:rPr lang="en-GB" dirty="0" smtClean="0"/>
              <a:t> – proportionate etc</a:t>
            </a:r>
          </a:p>
          <a:p>
            <a:pPr>
              <a:buNone/>
            </a:pPr>
            <a:r>
              <a:rPr lang="en-GB" dirty="0" smtClean="0"/>
              <a:t>	“</a:t>
            </a:r>
            <a:r>
              <a:rPr lang="en-GB" i="1" dirty="0" smtClean="0"/>
              <a:t>This process is central to the provision of person-centred care and support that provides people with choice and control over how to meet their needs</a:t>
            </a:r>
            <a:r>
              <a:rPr lang="en-GB" dirty="0" smtClean="0"/>
              <a:t>.” </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24744"/>
            <a:ext cx="6472238" cy="796925"/>
          </a:xfrm>
        </p:spPr>
        <p:txBody>
          <a:bodyPr/>
          <a:lstStyle/>
          <a:p>
            <a:r>
              <a:rPr lang="en-GB" b="1" u="sng" dirty="0" smtClean="0"/>
              <a:t>KEY PRINCIPLES/OBJECTIVES OF THE ACT</a:t>
            </a:r>
            <a:endParaRPr lang="en-GB" b="1" u="sng" dirty="0"/>
          </a:p>
        </p:txBody>
      </p:sp>
      <p:sp>
        <p:nvSpPr>
          <p:cNvPr id="3" name="Content Placeholder 2"/>
          <p:cNvSpPr>
            <a:spLocks noGrp="1"/>
          </p:cNvSpPr>
          <p:nvPr>
            <p:ph idx="1"/>
          </p:nvPr>
        </p:nvSpPr>
        <p:spPr>
          <a:xfrm>
            <a:off x="1403648" y="1988840"/>
            <a:ext cx="6500813" cy="3500437"/>
          </a:xfrm>
        </p:spPr>
        <p:txBody>
          <a:bodyPr/>
          <a:lstStyle/>
          <a:p>
            <a:pPr lvl="0"/>
            <a:r>
              <a:rPr lang="en-GB" sz="1800" dirty="0" smtClean="0"/>
              <a:t>consolidation and simplification of the existing legal framework</a:t>
            </a:r>
          </a:p>
          <a:p>
            <a:pPr lvl="0"/>
            <a:endParaRPr lang="en-GB" sz="1800" dirty="0" smtClean="0"/>
          </a:p>
          <a:p>
            <a:pPr lvl="0"/>
            <a:r>
              <a:rPr lang="en-GB" sz="1800" dirty="0" smtClean="0"/>
              <a:t>reforming the cost of care to individuals</a:t>
            </a:r>
          </a:p>
          <a:p>
            <a:pPr lvl="0"/>
            <a:endParaRPr lang="en-GB" sz="1800" dirty="0" smtClean="0"/>
          </a:p>
          <a:p>
            <a:pPr lvl="0"/>
            <a:r>
              <a:rPr lang="en-GB" sz="1800" dirty="0" smtClean="0"/>
              <a:t>extending the provision of support services to carers</a:t>
            </a:r>
          </a:p>
          <a:p>
            <a:pPr lvl="0"/>
            <a:endParaRPr lang="en-GB" sz="1800" dirty="0" smtClean="0"/>
          </a:p>
          <a:p>
            <a:pPr lvl="0"/>
            <a:r>
              <a:rPr lang="en-GB" sz="1800" dirty="0" smtClean="0"/>
              <a:t>implementing policy aims of:</a:t>
            </a:r>
          </a:p>
          <a:p>
            <a:pPr lvl="1"/>
            <a:r>
              <a:rPr lang="en-GB" sz="1800" dirty="0" smtClean="0"/>
              <a:t>early intervention, </a:t>
            </a:r>
          </a:p>
          <a:p>
            <a:pPr lvl="1"/>
            <a:r>
              <a:rPr lang="en-GB" sz="1800" dirty="0" smtClean="0"/>
              <a:t>wellbeing, and</a:t>
            </a:r>
          </a:p>
          <a:p>
            <a:pPr lvl="1"/>
            <a:r>
              <a:rPr lang="en-GB" sz="1800" dirty="0" smtClean="0"/>
              <a:t>personalisation/choice.</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needs and meeting needs?</a:t>
            </a:r>
            <a:endParaRPr lang="en-GB" dirty="0"/>
          </a:p>
        </p:txBody>
      </p:sp>
      <p:sp>
        <p:nvSpPr>
          <p:cNvPr id="3" name="Content Placeholder 2"/>
          <p:cNvSpPr>
            <a:spLocks noGrp="1"/>
          </p:cNvSpPr>
          <p:nvPr>
            <p:ph idx="1"/>
          </p:nvPr>
        </p:nvSpPr>
        <p:spPr/>
        <p:txBody>
          <a:bodyPr/>
          <a:lstStyle/>
          <a:p>
            <a:pPr marL="0" indent="0">
              <a:buNone/>
            </a:pPr>
            <a:r>
              <a:rPr lang="en-GB" sz="1800" dirty="0" smtClean="0"/>
              <a:t>Guidance at 10.10 The intention behind the legislation is to encourage this diversity, rather than point to a service or solution that may be neither what is best nor what the person wants. The purpose of the care and support planning process is to agree how a person’s needs should be met, and therefore how the local authority will discharge its duty, or its power, to do so.</a:t>
            </a:r>
          </a:p>
          <a:p>
            <a:pPr marL="0" indent="0">
              <a:buNone/>
            </a:pPr>
            <a:r>
              <a:rPr lang="en-GB" sz="1800" dirty="0" smtClean="0"/>
              <a:t>Kept separate throughout – e.g. s.13(4)(2) “consider </a:t>
            </a:r>
            <a:r>
              <a:rPr lang="en-GB" sz="1800" dirty="0"/>
              <a:t>what could be done to meet those needs that </a:t>
            </a:r>
            <a:r>
              <a:rPr lang="en-GB" sz="1800" dirty="0" smtClean="0"/>
              <a:t>do”</a:t>
            </a:r>
          </a:p>
          <a:p>
            <a:pPr marL="0" indent="0">
              <a:buNone/>
            </a:pPr>
            <a:r>
              <a:rPr lang="en-GB" sz="1800" dirty="0" smtClean="0"/>
              <a:t>Therefore no warrant for defining needs by reference to service, facility or thing as per old law (McDonald v. RBKC)</a:t>
            </a:r>
          </a:p>
          <a:p>
            <a:pPr marL="0" indent="0">
              <a:buNone/>
            </a:pPr>
            <a:r>
              <a:rPr lang="en-GB" sz="1800" dirty="0" smtClean="0"/>
              <a:t>In order to meet needs must do what is necessary to ensure the adult can achieve outcomes in a way which promotes his wellbeing</a:t>
            </a:r>
            <a:endParaRPr lang="en-GB" sz="18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Davey..</a:t>
            </a:r>
            <a:endParaRPr lang="en-GB" dirty="0"/>
          </a:p>
        </p:txBody>
      </p:sp>
      <p:sp>
        <p:nvSpPr>
          <p:cNvPr id="3" name="Content Placeholder 2"/>
          <p:cNvSpPr>
            <a:spLocks noGrp="1"/>
          </p:cNvSpPr>
          <p:nvPr>
            <p:ph idx="1"/>
          </p:nvPr>
        </p:nvSpPr>
        <p:spPr/>
        <p:txBody>
          <a:bodyPr/>
          <a:lstStyle/>
          <a:p>
            <a:r>
              <a:rPr lang="en-GB" dirty="0"/>
              <a:t>First, as to the meaning of “need” (or “in need”), this denotes something more </a:t>
            </a:r>
            <a:r>
              <a:rPr lang="en-GB" dirty="0" smtClean="0"/>
              <a:t>than merely </a:t>
            </a:r>
            <a:r>
              <a:rPr lang="en-GB" dirty="0"/>
              <a:t>“want” but falls far short of “cannot survive without”. The words “are in </a:t>
            </a:r>
            <a:r>
              <a:rPr lang="en-GB" dirty="0" smtClean="0"/>
              <a:t>need of</a:t>
            </a:r>
            <a:r>
              <a:rPr lang="en-GB" dirty="0"/>
              <a:t>”, refers to present needs and not the future</a:t>
            </a:r>
            <a:r>
              <a:rPr lang="en-GB" dirty="0" smtClean="0"/>
              <a:t>.</a:t>
            </a:r>
          </a:p>
          <a:p>
            <a:r>
              <a:rPr lang="en-GB" dirty="0"/>
              <a:t>Secondly, </a:t>
            </a:r>
            <a:r>
              <a:rPr lang="en-GB" dirty="0" smtClean="0"/>
              <a:t>it </a:t>
            </a:r>
            <a:r>
              <a:rPr lang="en-GB" dirty="0"/>
              <a:t>may be legitimate for a local authority, </a:t>
            </a:r>
            <a:r>
              <a:rPr lang="en-GB" dirty="0" smtClean="0"/>
              <a:t>in assessing </a:t>
            </a:r>
            <a:r>
              <a:rPr lang="en-GB" dirty="0"/>
              <a:t>an applicant's needs and/or eligible needs to take into consideration </a:t>
            </a:r>
            <a:r>
              <a:rPr lang="en-GB" dirty="0" smtClean="0"/>
              <a:t>the availability </a:t>
            </a:r>
            <a:r>
              <a:rPr lang="en-GB" dirty="0"/>
              <a:t>of its resources: </a:t>
            </a:r>
            <a:r>
              <a:rPr lang="en-GB" i="1" dirty="0"/>
              <a:t>R v Gloucestershire County Council ex parte </a:t>
            </a:r>
            <a:r>
              <a:rPr lang="en-GB" i="1" dirty="0" smtClean="0"/>
              <a:t>Barry </a:t>
            </a:r>
            <a:r>
              <a:rPr lang="en-GB" dirty="0" smtClean="0"/>
              <a:t>[1997</a:t>
            </a:r>
            <a:r>
              <a:rPr lang="en-GB" dirty="0"/>
              <a:t>] AC 584 and </a:t>
            </a:r>
            <a:r>
              <a:rPr lang="en-GB" i="1" dirty="0"/>
              <a:t>KM </a:t>
            </a:r>
            <a:r>
              <a:rPr lang="en-GB" dirty="0"/>
              <a:t>(raising, but not deciding, questions as to the </a:t>
            </a:r>
            <a:r>
              <a:rPr lang="en-GB" dirty="0" smtClean="0"/>
              <a:t>true interpretation </a:t>
            </a:r>
            <a:r>
              <a:rPr lang="en-GB" dirty="0"/>
              <a:t>of </a:t>
            </a:r>
            <a:r>
              <a:rPr lang="en-GB" i="1" dirty="0"/>
              <a:t>Barry</a:t>
            </a:r>
            <a:r>
              <a:rPr lang="en-GB" dirty="0"/>
              <a:t>, particularly in relation to the stage (</a:t>
            </a:r>
            <a:r>
              <a:rPr lang="en-GB" dirty="0" err="1"/>
              <a:t>i</a:t>
            </a:r>
            <a:r>
              <a:rPr lang="en-GB" dirty="0"/>
              <a:t>) assessment</a:t>
            </a:r>
            <a:r>
              <a:rPr lang="en-GB" b="1" dirty="0" smtClean="0"/>
              <a:t>).  This is almost certainly wrong.</a:t>
            </a:r>
            <a:endParaRPr lang="en-GB" b="1"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21</a:t>
            </a:fld>
            <a:endParaRPr lang="en-US"/>
          </a:p>
        </p:txBody>
      </p:sp>
    </p:spTree>
    <p:extLst>
      <p:ext uri="{BB962C8B-B14F-4D97-AF65-F5344CB8AC3E}">
        <p14:creationId xmlns:p14="http://schemas.microsoft.com/office/powerpoint/2010/main" val="3602629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Needs and wants </a:t>
            </a:r>
            <a:endParaRPr lang="en-GB" dirty="0"/>
          </a:p>
        </p:txBody>
      </p:sp>
      <p:sp>
        <p:nvSpPr>
          <p:cNvPr id="3" name="Content Placeholder 2"/>
          <p:cNvSpPr>
            <a:spLocks noGrp="1"/>
          </p:cNvSpPr>
          <p:nvPr>
            <p:ph idx="1"/>
          </p:nvPr>
        </p:nvSpPr>
        <p:spPr>
          <a:xfrm>
            <a:off x="1763688" y="2348880"/>
            <a:ext cx="6500813" cy="3500437"/>
          </a:xfrm>
        </p:spPr>
        <p:txBody>
          <a:bodyPr/>
          <a:lstStyle/>
          <a:p>
            <a:pPr>
              <a:buNone/>
            </a:pPr>
            <a:r>
              <a:rPr lang="en-GB" sz="1800" dirty="0" smtClean="0"/>
              <a:t>Therefore distinction between needs and wants not very helpful  - a need is a inability to achieve an outcome.  If the adult wants something for some other reason then plainly irrelevant (unless unspecified outcome in which case ineligible need and s.19</a:t>
            </a:r>
          </a:p>
          <a:p>
            <a:pPr>
              <a:buNone/>
            </a:pPr>
            <a:r>
              <a:rPr lang="en-GB" sz="1800" dirty="0" smtClean="0"/>
              <a:t>However, the adult may want his needs to be met in a certain way and if they are not met in that way it </a:t>
            </a:r>
            <a:r>
              <a:rPr lang="en-GB" sz="1800" i="1" dirty="0" smtClean="0"/>
              <a:t>may </a:t>
            </a:r>
            <a:r>
              <a:rPr lang="en-GB" sz="1800" dirty="0" smtClean="0"/>
              <a:t>have a significant impact on his wellbeing</a:t>
            </a:r>
          </a:p>
          <a:p>
            <a:pPr>
              <a:buNone/>
            </a:pPr>
            <a:r>
              <a:rPr lang="en-GB" sz="1800" dirty="0"/>
              <a:t>I</a:t>
            </a:r>
            <a:r>
              <a:rPr lang="en-GB" sz="1800" dirty="0" smtClean="0"/>
              <a:t>f so the LA is bound to have regard to that – s.1(3)(a)(v) and (3): regulation 2(3) – wellbeing</a:t>
            </a:r>
          </a:p>
          <a:p>
            <a:pPr>
              <a:buNone/>
            </a:pPr>
            <a:r>
              <a:rPr lang="en-GB" sz="1800" dirty="0" smtClean="0"/>
              <a:t>Particularly important in care planning – s.24(1)(c) “help the adult with deciding how to have the needs met.” and s.25(6) prepare a “proportionate plan”, having regard to desired outcomes and impact on wellbeing </a:t>
            </a:r>
            <a:endParaRPr lang="en-GB" sz="18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19 UNCRPD</a:t>
            </a:r>
            <a:endParaRPr lang="en-GB" dirty="0"/>
          </a:p>
        </p:txBody>
      </p:sp>
      <p:sp>
        <p:nvSpPr>
          <p:cNvPr id="3" name="Content Placeholder 2"/>
          <p:cNvSpPr>
            <a:spLocks noGrp="1"/>
          </p:cNvSpPr>
          <p:nvPr>
            <p:ph idx="1"/>
          </p:nvPr>
        </p:nvSpPr>
        <p:spPr/>
        <p:txBody>
          <a:bodyPr/>
          <a:lstStyle/>
          <a:p>
            <a:pPr marL="0" indent="0">
              <a:buNone/>
            </a:pPr>
            <a:r>
              <a:rPr lang="en-GB" sz="1800" dirty="0" smtClean="0"/>
              <a:t>Guidance</a:t>
            </a:r>
            <a:endParaRPr lang="en-GB" sz="1800" dirty="0"/>
          </a:p>
          <a:p>
            <a:pPr marL="0" indent="0">
              <a:buNone/>
            </a:pPr>
            <a:r>
              <a:rPr lang="en-GB" sz="1800" dirty="0" smtClean="0"/>
              <a:t>1.18 </a:t>
            </a:r>
            <a:r>
              <a:rPr lang="en-GB" sz="1800" dirty="0"/>
              <a:t>Although not mentioned specifically in the way that</a:t>
            </a:r>
          </a:p>
          <a:p>
            <a:pPr marL="0" indent="0">
              <a:buNone/>
            </a:pPr>
            <a:r>
              <a:rPr lang="en-GB" sz="1800" dirty="0"/>
              <a:t>“wellbeing” is defined, the concept of “independent living” is a core</a:t>
            </a:r>
          </a:p>
          <a:p>
            <a:pPr marL="0" indent="0">
              <a:buNone/>
            </a:pPr>
            <a:r>
              <a:rPr lang="en-GB" sz="1800" dirty="0"/>
              <a:t>part of the wellbeing principle. </a:t>
            </a:r>
            <a:endParaRPr lang="en-GB" sz="1800" dirty="0" smtClean="0"/>
          </a:p>
          <a:p>
            <a:pPr marL="0" indent="0">
              <a:buNone/>
            </a:pPr>
            <a:r>
              <a:rPr lang="en-GB" sz="1800" dirty="0" smtClean="0"/>
              <a:t>1.19 </a:t>
            </a:r>
            <a:r>
              <a:rPr lang="en-GB" sz="1800" dirty="0"/>
              <a:t>The wellbeing principle is intended to cover the key</a:t>
            </a:r>
          </a:p>
          <a:p>
            <a:pPr marL="0" indent="0">
              <a:buNone/>
            </a:pPr>
            <a:r>
              <a:rPr lang="en-GB" sz="1800" dirty="0"/>
              <a:t>components of independent </a:t>
            </a:r>
            <a:r>
              <a:rPr lang="en-GB" sz="1800" dirty="0" smtClean="0"/>
              <a:t>living. Supporting </a:t>
            </a:r>
            <a:r>
              <a:rPr lang="en-GB" sz="1800" dirty="0"/>
              <a:t>people to live as independently </a:t>
            </a:r>
            <a:r>
              <a:rPr lang="en-GB" sz="1800" dirty="0" smtClean="0"/>
              <a:t>as possible</a:t>
            </a:r>
            <a:r>
              <a:rPr lang="en-GB" sz="1800" dirty="0"/>
              <a:t>, for as long as possible, is a guiding principle of the Care </a:t>
            </a:r>
            <a:r>
              <a:rPr lang="en-GB" sz="1800" dirty="0" smtClean="0"/>
              <a:t>Act.  The </a:t>
            </a:r>
            <a:r>
              <a:rPr lang="en-GB" sz="1800" dirty="0"/>
              <a:t>language used in the Act is intended to be clearer, and focus </a:t>
            </a:r>
            <a:r>
              <a:rPr lang="en-GB" sz="1800" dirty="0" smtClean="0"/>
              <a:t>on the </a:t>
            </a:r>
            <a:r>
              <a:rPr lang="en-GB" sz="1800" dirty="0"/>
              <a:t>outcomes that truly matter to people, rather than using </a:t>
            </a:r>
            <a:r>
              <a:rPr lang="en-GB" sz="1800" dirty="0" smtClean="0"/>
              <a:t>the relatively </a:t>
            </a:r>
            <a:r>
              <a:rPr lang="en-GB" sz="1800" dirty="0"/>
              <a:t>abstract terms “independent living”. </a:t>
            </a:r>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23</a:t>
            </a:fld>
            <a:endParaRPr lang="en-US"/>
          </a:p>
        </p:txBody>
      </p:sp>
    </p:spTree>
    <p:extLst>
      <p:ext uri="{BB962C8B-B14F-4D97-AF65-F5344CB8AC3E}">
        <p14:creationId xmlns:p14="http://schemas.microsoft.com/office/powerpoint/2010/main" val="3298902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Davey and Article 19</a:t>
            </a:r>
            <a:endParaRPr lang="en-GB" dirty="0"/>
          </a:p>
        </p:txBody>
      </p:sp>
      <p:sp>
        <p:nvSpPr>
          <p:cNvPr id="3" name="Content Placeholder 2"/>
          <p:cNvSpPr>
            <a:spLocks noGrp="1"/>
          </p:cNvSpPr>
          <p:nvPr>
            <p:ph idx="1"/>
          </p:nvPr>
        </p:nvSpPr>
        <p:spPr>
          <a:xfrm>
            <a:off x="1763688" y="2276872"/>
            <a:ext cx="6500813" cy="3500437"/>
          </a:xfrm>
        </p:spPr>
        <p:txBody>
          <a:bodyPr/>
          <a:lstStyle/>
          <a:p>
            <a:pPr marL="0" indent="0">
              <a:buNone/>
            </a:pPr>
            <a:r>
              <a:rPr lang="en-GB" sz="1600" dirty="0" smtClean="0"/>
              <a:t>49. Finally</a:t>
            </a:r>
            <a:r>
              <a:rPr lang="en-GB" sz="1600" dirty="0"/>
              <a:t>, the importance of the wishes of the service user is fully addressed in </a:t>
            </a:r>
            <a:r>
              <a:rPr lang="en-GB" sz="1600" dirty="0" smtClean="0"/>
              <a:t>the provisions </a:t>
            </a:r>
            <a:r>
              <a:rPr lang="en-GB" sz="1600" dirty="0"/>
              <a:t>of the Act itself. The relative balance between those wishes and </a:t>
            </a:r>
            <a:r>
              <a:rPr lang="en-GB" sz="1600" dirty="0" smtClean="0"/>
              <a:t>the assessment </a:t>
            </a:r>
            <a:r>
              <a:rPr lang="en-GB" sz="1600" dirty="0"/>
              <a:t>of the local authority is struck in the provisions of the Act themselves. </a:t>
            </a:r>
            <a:r>
              <a:rPr lang="en-GB" sz="1600" dirty="0" smtClean="0"/>
              <a:t>In my </a:t>
            </a:r>
            <a:r>
              <a:rPr lang="en-GB" sz="1600" dirty="0"/>
              <a:t>judgment, and in the light of the principles set out above, there is no warrant for </a:t>
            </a:r>
            <a:r>
              <a:rPr lang="en-GB" sz="1600" dirty="0" smtClean="0"/>
              <a:t>a conclusion </a:t>
            </a:r>
            <a:r>
              <a:rPr lang="en-GB" sz="1600" dirty="0"/>
              <a:t>that, by dint of the application or consideration of Article 19 itself and </a:t>
            </a:r>
            <a:r>
              <a:rPr lang="en-GB" sz="1600" dirty="0" smtClean="0"/>
              <a:t>the concept </a:t>
            </a:r>
            <a:r>
              <a:rPr lang="en-GB" sz="1600" dirty="0"/>
              <a:t>of independent living therein, that balance is weighted more in favour of </a:t>
            </a:r>
            <a:r>
              <a:rPr lang="en-GB" sz="1600" dirty="0" smtClean="0"/>
              <a:t>the service </a:t>
            </a:r>
            <a:r>
              <a:rPr lang="en-GB" sz="1600" dirty="0"/>
              <a:t>user, than it would otherwise be under the Act, to the extent that the </a:t>
            </a:r>
            <a:r>
              <a:rPr lang="en-GB" sz="1600" dirty="0" smtClean="0"/>
              <a:t>service user </a:t>
            </a:r>
            <a:r>
              <a:rPr lang="en-GB" sz="1600" dirty="0"/>
              <a:t>can have the final say on his own needs and personal budget or dislodge </a:t>
            </a:r>
            <a:r>
              <a:rPr lang="en-GB" sz="1600" dirty="0" smtClean="0"/>
              <a:t>the principle </a:t>
            </a:r>
            <a:r>
              <a:rPr lang="en-GB" sz="1600" dirty="0"/>
              <a:t>that, under the Act, the decisions are ultimately to be taken by the </a:t>
            </a:r>
            <a:r>
              <a:rPr lang="en-GB" sz="1600" dirty="0" smtClean="0"/>
              <a:t>local authority</a:t>
            </a:r>
            <a:r>
              <a:rPr lang="en-GB" sz="1600" dirty="0"/>
              <a:t>. The wishes of the disabled person may be a primary influence, but they </a:t>
            </a:r>
            <a:r>
              <a:rPr lang="en-GB" sz="1600" dirty="0" smtClean="0"/>
              <a:t>do not </a:t>
            </a:r>
            <a:r>
              <a:rPr lang="en-GB" sz="1600" dirty="0"/>
              <a:t>amount to overriding consideration.</a:t>
            </a:r>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24</a:t>
            </a:fld>
            <a:endParaRPr lang="en-US"/>
          </a:p>
        </p:txBody>
      </p:sp>
    </p:spTree>
    <p:extLst>
      <p:ext uri="{BB962C8B-B14F-4D97-AF65-F5344CB8AC3E}">
        <p14:creationId xmlns:p14="http://schemas.microsoft.com/office/powerpoint/2010/main" val="4196417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mean in practice?</a:t>
            </a:r>
            <a:endParaRPr lang="en-GB" dirty="0"/>
          </a:p>
        </p:txBody>
      </p:sp>
      <p:sp>
        <p:nvSpPr>
          <p:cNvPr id="3" name="Content Placeholder 2"/>
          <p:cNvSpPr>
            <a:spLocks noGrp="1"/>
          </p:cNvSpPr>
          <p:nvPr>
            <p:ph idx="1"/>
          </p:nvPr>
        </p:nvSpPr>
        <p:spPr>
          <a:xfrm>
            <a:off x="1714500" y="2348880"/>
            <a:ext cx="6500813" cy="3794745"/>
          </a:xfrm>
        </p:spPr>
        <p:txBody>
          <a:bodyPr/>
          <a:lstStyle/>
          <a:p>
            <a:pPr marL="0" indent="0">
              <a:buNone/>
            </a:pPr>
            <a:r>
              <a:rPr lang="en-GB" b="1" dirty="0" smtClean="0"/>
              <a:t>The </a:t>
            </a:r>
            <a:r>
              <a:rPr lang="en-GB" b="1" dirty="0"/>
              <a:t>Care Plan referred to a team of </a:t>
            </a:r>
            <a:r>
              <a:rPr lang="en-GB" b="1" dirty="0" smtClean="0"/>
              <a:t>PAs. </a:t>
            </a:r>
            <a:endParaRPr lang="en-GB" dirty="0"/>
          </a:p>
          <a:p>
            <a:pPr marL="0" indent="0">
              <a:buNone/>
            </a:pPr>
            <a:r>
              <a:rPr lang="en-GB" b="1" dirty="0" smtClean="0"/>
              <a:t>Under ‘other options’ </a:t>
            </a:r>
            <a:r>
              <a:rPr lang="en-GB" b="1" dirty="0"/>
              <a:t>considered the plan stated “live in care”. </a:t>
            </a:r>
            <a:r>
              <a:rPr lang="en-GB" dirty="0"/>
              <a:t>. Luke Davey did not want live in care</a:t>
            </a:r>
            <a:r>
              <a:rPr lang="en-GB" dirty="0" smtClean="0"/>
              <a:t>.</a:t>
            </a:r>
            <a:endParaRPr lang="en-GB" dirty="0"/>
          </a:p>
          <a:p>
            <a:pPr marL="0" indent="0">
              <a:buNone/>
            </a:pPr>
            <a:r>
              <a:rPr lang="en-GB" b="1" dirty="0" smtClean="0"/>
              <a:t>Was </a:t>
            </a:r>
            <a:r>
              <a:rPr lang="en-GB" b="1" dirty="0"/>
              <a:t>it open to D to argue that the budget was sufficient because it could be used to fund live in care? </a:t>
            </a:r>
            <a:endParaRPr lang="en-GB" b="1" dirty="0" smtClean="0"/>
          </a:p>
          <a:p>
            <a:pPr marL="0" indent="0">
              <a:buNone/>
            </a:pPr>
            <a:r>
              <a:rPr lang="en-GB" b="1" dirty="0" smtClean="0"/>
              <a:t>No. </a:t>
            </a:r>
            <a:r>
              <a:rPr lang="en-GB" dirty="0" smtClean="0"/>
              <a:t>D </a:t>
            </a:r>
            <a:r>
              <a:rPr lang="en-GB" dirty="0"/>
              <a:t>based its support plan on a </a:t>
            </a:r>
            <a:r>
              <a:rPr lang="en-GB" b="1" dirty="0"/>
              <a:t>team of PA. </a:t>
            </a:r>
            <a:endParaRPr lang="en-GB" dirty="0"/>
          </a:p>
          <a:p>
            <a:pPr marL="0" indent="0">
              <a:buNone/>
            </a:pPr>
            <a:r>
              <a:rPr lang="en-GB" dirty="0"/>
              <a:t>It was not open to the D to later argue that needs could also be met with </a:t>
            </a:r>
            <a:r>
              <a:rPr lang="en-GB" b="1" dirty="0"/>
              <a:t>Live-in </a:t>
            </a:r>
            <a:r>
              <a:rPr lang="en-GB" b="1" dirty="0" smtClean="0"/>
              <a:t>Care</a:t>
            </a:r>
          </a:p>
          <a:p>
            <a:pPr marL="0" indent="0">
              <a:buNone/>
            </a:pPr>
            <a:r>
              <a:rPr lang="en-GB" dirty="0" smtClean="0"/>
              <a:t>That </a:t>
            </a:r>
            <a:r>
              <a:rPr lang="en-GB" dirty="0"/>
              <a:t>would require a </a:t>
            </a:r>
            <a:r>
              <a:rPr lang="en-GB" b="1" dirty="0"/>
              <a:t>new assessment </a:t>
            </a:r>
            <a:r>
              <a:rPr lang="en-GB" dirty="0"/>
              <a:t>and new care and support plan (section 27(4)) </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25</a:t>
            </a:fld>
            <a:endParaRPr lang="en-US"/>
          </a:p>
        </p:txBody>
      </p:sp>
    </p:spTree>
    <p:extLst>
      <p:ext uri="{BB962C8B-B14F-4D97-AF65-F5344CB8AC3E}">
        <p14:creationId xmlns:p14="http://schemas.microsoft.com/office/powerpoint/2010/main" val="1865170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96752"/>
            <a:ext cx="6472238" cy="796925"/>
          </a:xfrm>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26</a:t>
            </a:fld>
            <a:endParaRPr lang="en-US"/>
          </a:p>
        </p:txBody>
      </p:sp>
      <p:pic>
        <p:nvPicPr>
          <p:cNvPr id="5" name="Picture 4" descr="images CLIFF.jpg"/>
          <p:cNvPicPr>
            <a:picLocks noChangeAspect="1"/>
          </p:cNvPicPr>
          <p:nvPr/>
        </p:nvPicPr>
        <p:blipFill>
          <a:blip r:embed="rId3" cstate="print"/>
          <a:stretch>
            <a:fillRect/>
          </a:stretch>
        </p:blipFill>
        <p:spPr>
          <a:xfrm>
            <a:off x="1403648" y="2060848"/>
            <a:ext cx="6120680" cy="407303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56792"/>
            <a:ext cx="6472238" cy="796925"/>
          </a:xfrm>
        </p:spPr>
        <p:txBody>
          <a:bodyPr/>
          <a:lstStyle/>
          <a:p>
            <a:r>
              <a:rPr lang="en-GB" b="1" dirty="0" smtClean="0"/>
              <a:t>THE END</a:t>
            </a:r>
            <a:endParaRPr lang="en-GB" b="1" dirty="0"/>
          </a:p>
        </p:txBody>
      </p:sp>
      <p:sp>
        <p:nvSpPr>
          <p:cNvPr id="3" name="Content Placeholder 2"/>
          <p:cNvSpPr>
            <a:spLocks noGrp="1"/>
          </p:cNvSpPr>
          <p:nvPr>
            <p:ph idx="1"/>
          </p:nvPr>
        </p:nvSpPr>
        <p:spPr>
          <a:xfrm>
            <a:off x="1259632" y="2420888"/>
            <a:ext cx="6500813" cy="3500437"/>
          </a:xfrm>
        </p:spPr>
        <p:txBody>
          <a:bodyPr/>
          <a:lstStyle/>
          <a:p>
            <a:pPr algn="ctr">
              <a:buNone/>
            </a:pPr>
            <a:endParaRPr lang="en-GB" dirty="0" smtClean="0"/>
          </a:p>
          <a:p>
            <a:pPr algn="ctr">
              <a:buNone/>
            </a:pPr>
            <a:endParaRPr lang="en-GB" sz="3200" dirty="0" smtClean="0"/>
          </a:p>
          <a:p>
            <a:pPr algn="ctr">
              <a:buNone/>
            </a:pPr>
            <a:r>
              <a:rPr lang="en-GB" sz="3200" dirty="0" smtClean="0"/>
              <a:t>jamieburton@doughtystreet.co.uk</a:t>
            </a:r>
            <a:endParaRPr lang="en-GB" sz="32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24744"/>
            <a:ext cx="6472238" cy="796925"/>
          </a:xfrm>
        </p:spPr>
        <p:txBody>
          <a:bodyPr/>
          <a:lstStyle/>
          <a:p>
            <a:r>
              <a:rPr lang="en-GB" dirty="0" smtClean="0"/>
              <a:t>STRUCTURE</a:t>
            </a:r>
            <a:endParaRPr lang="en-GB" dirty="0"/>
          </a:p>
        </p:txBody>
      </p:sp>
      <p:sp>
        <p:nvSpPr>
          <p:cNvPr id="3" name="Content Placeholder 2"/>
          <p:cNvSpPr>
            <a:spLocks noGrp="1"/>
          </p:cNvSpPr>
          <p:nvPr>
            <p:ph idx="1"/>
          </p:nvPr>
        </p:nvSpPr>
        <p:spPr>
          <a:xfrm>
            <a:off x="1331640" y="1916832"/>
            <a:ext cx="6500813" cy="3500437"/>
          </a:xfrm>
        </p:spPr>
        <p:txBody>
          <a:bodyPr/>
          <a:lstStyle/>
          <a:p>
            <a:pPr lvl="0"/>
            <a:r>
              <a:rPr lang="en-GB" dirty="0" smtClean="0"/>
              <a:t>a) the Act, (b) regulations, and (c) statutory guidance</a:t>
            </a:r>
          </a:p>
          <a:p>
            <a:endParaRPr lang="en-GB" dirty="0" smtClean="0"/>
          </a:p>
          <a:p>
            <a:r>
              <a:rPr lang="en-GB" dirty="0" smtClean="0"/>
              <a:t>Statutory Guidance document, </a:t>
            </a:r>
            <a:r>
              <a:rPr lang="en-GB" i="1" dirty="0" smtClean="0"/>
              <a:t>Care and Support Statutory Guidance </a:t>
            </a:r>
          </a:p>
          <a:p>
            <a:endParaRPr lang="en-GB" dirty="0" smtClean="0"/>
          </a:p>
          <a:p>
            <a:r>
              <a:rPr lang="en-GB" dirty="0" smtClean="0"/>
              <a:t>Part 1 of the Care Act 2014, with which this claim is concerned, came into force on 1 April 2015. Guidance was modified in March 2016 and again in December 2016 (ONLINE ONLY)</a:t>
            </a: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268760"/>
            <a:ext cx="6472238" cy="796925"/>
          </a:xfrm>
        </p:spPr>
        <p:txBody>
          <a:bodyPr/>
          <a:lstStyle/>
          <a:p>
            <a:r>
              <a:rPr lang="en-GB" dirty="0" smtClean="0"/>
              <a:t>WELLBEING</a:t>
            </a:r>
            <a:endParaRPr lang="en-GB" dirty="0"/>
          </a:p>
        </p:txBody>
      </p:sp>
      <p:sp>
        <p:nvSpPr>
          <p:cNvPr id="3" name="Content Placeholder 2"/>
          <p:cNvSpPr>
            <a:spLocks noGrp="1"/>
          </p:cNvSpPr>
          <p:nvPr>
            <p:ph idx="1"/>
          </p:nvPr>
        </p:nvSpPr>
        <p:spPr>
          <a:xfrm>
            <a:off x="1331640" y="2060848"/>
            <a:ext cx="6500813" cy="3500437"/>
          </a:xfrm>
        </p:spPr>
        <p:txBody>
          <a:bodyPr/>
          <a:lstStyle/>
          <a:p>
            <a:pPr lvl="0"/>
            <a:r>
              <a:rPr lang="en-GB" dirty="0" smtClean="0"/>
              <a:t>Law Com thought there should be a set of statutory principles which gave expression to the underlying purpose of the statute.  </a:t>
            </a:r>
          </a:p>
          <a:p>
            <a:r>
              <a:rPr lang="en-GB" dirty="0" smtClean="0"/>
              <a:t>Settled on ‘wellbeing’</a:t>
            </a:r>
          </a:p>
          <a:p>
            <a:r>
              <a:rPr lang="en-GB" i="1" dirty="0" smtClean="0"/>
              <a:t>“Local authorities must promote wellbeing when carrying out </a:t>
            </a:r>
            <a:r>
              <a:rPr lang="en-GB" i="1" u="sng" dirty="0" smtClean="0"/>
              <a:t>any</a:t>
            </a:r>
            <a:r>
              <a:rPr lang="en-GB" i="1" dirty="0" smtClean="0"/>
              <a:t> of their care and support functions in respect of a person. ... it is a guiding principle that puts wellbeing at the heart of care and support.”</a:t>
            </a:r>
            <a:endParaRPr lang="en-GB" dirty="0" smtClean="0"/>
          </a:p>
          <a:p>
            <a:r>
              <a:rPr lang="en-GB" dirty="0" smtClean="0"/>
              <a:t>“</a:t>
            </a:r>
            <a:r>
              <a:rPr lang="en-GB" i="1" dirty="0" smtClean="0"/>
              <a:t>The core purpose of adult care and support is to help people to achieve the outcomes that matter to them in their life</a:t>
            </a:r>
            <a:r>
              <a:rPr lang="en-GB" dirty="0" smtClean="0"/>
              <a:t>.”</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556792"/>
            <a:ext cx="6472238" cy="796925"/>
          </a:xfrm>
        </p:spPr>
        <p:txBody>
          <a:bodyPr/>
          <a:lstStyle/>
          <a:p>
            <a:r>
              <a:rPr lang="en-GB" sz="2000" dirty="0" smtClean="0"/>
              <a:t>Well-being”, in relation to an individual, means that individual's well-being so far as relating to any of the following</a:t>
            </a:r>
            <a:endParaRPr lang="en-GB" sz="2000" dirty="0"/>
          </a:p>
        </p:txBody>
      </p:sp>
      <p:sp>
        <p:nvSpPr>
          <p:cNvPr id="3" name="Content Placeholder 2"/>
          <p:cNvSpPr>
            <a:spLocks noGrp="1"/>
          </p:cNvSpPr>
          <p:nvPr>
            <p:ph idx="1"/>
          </p:nvPr>
        </p:nvSpPr>
        <p:spPr/>
        <p:txBody>
          <a:bodyPr/>
          <a:lstStyle/>
          <a:p>
            <a:pPr>
              <a:buNone/>
            </a:pPr>
            <a:r>
              <a:rPr lang="en-GB" sz="1600" dirty="0" smtClean="0"/>
              <a:t>(a) personal dignity (including treatment of the individual with respect);</a:t>
            </a:r>
          </a:p>
          <a:p>
            <a:pPr>
              <a:buNone/>
            </a:pPr>
            <a:r>
              <a:rPr lang="en-GB" sz="1600" dirty="0" smtClean="0"/>
              <a:t>(b) physical and mental health and emotional well-being;</a:t>
            </a:r>
          </a:p>
          <a:p>
            <a:pPr>
              <a:buNone/>
            </a:pPr>
            <a:r>
              <a:rPr lang="en-GB" sz="1600" dirty="0" smtClean="0"/>
              <a:t>(c) protection from abuse and neglect;</a:t>
            </a:r>
          </a:p>
          <a:p>
            <a:pPr>
              <a:buNone/>
            </a:pPr>
            <a:r>
              <a:rPr lang="en-GB" sz="1600" dirty="0" smtClean="0"/>
              <a:t>(d) control by the individual over day-to-day life (including over care and support, or support, provided to the individual and the way in which it is provided);</a:t>
            </a:r>
          </a:p>
          <a:p>
            <a:pPr>
              <a:buNone/>
            </a:pPr>
            <a:r>
              <a:rPr lang="en-GB" sz="1600" dirty="0" smtClean="0"/>
              <a:t>(e) participation in work, education, training or recreation;</a:t>
            </a:r>
          </a:p>
          <a:p>
            <a:pPr>
              <a:buNone/>
            </a:pPr>
            <a:r>
              <a:rPr lang="en-GB" sz="1600" dirty="0" smtClean="0"/>
              <a:t>(f) social and economic well-being;</a:t>
            </a:r>
          </a:p>
          <a:p>
            <a:pPr>
              <a:buNone/>
            </a:pPr>
            <a:r>
              <a:rPr lang="en-GB" sz="1600" dirty="0" smtClean="0"/>
              <a:t>(g) domestic, family and personal relationships;</a:t>
            </a:r>
          </a:p>
          <a:p>
            <a:pPr>
              <a:buNone/>
            </a:pPr>
            <a:r>
              <a:rPr lang="en-GB" sz="1600" dirty="0" smtClean="0"/>
              <a:t>(h) suitability of living accommodation;</a:t>
            </a:r>
          </a:p>
          <a:p>
            <a:pPr>
              <a:buNone/>
            </a:pPr>
            <a:r>
              <a:rPr lang="en-GB" sz="1600" dirty="0" smtClean="0"/>
              <a:t>(</a:t>
            </a:r>
            <a:r>
              <a:rPr lang="en-GB" sz="1600" dirty="0" err="1" smtClean="0"/>
              <a:t>i</a:t>
            </a:r>
            <a:r>
              <a:rPr lang="en-GB" sz="1600" dirty="0" smtClean="0"/>
              <a:t>) the individual's contribution to society</a:t>
            </a:r>
            <a:r>
              <a:rPr lang="en-GB" dirty="0" smtClean="0"/>
              <a:t>.</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s.1(3)“must have regard to the following matters”</a:t>
            </a:r>
            <a:endParaRPr lang="en-GB" dirty="0"/>
          </a:p>
        </p:txBody>
      </p:sp>
      <p:sp>
        <p:nvSpPr>
          <p:cNvPr id="3" name="Content Placeholder 2"/>
          <p:cNvSpPr>
            <a:spLocks noGrp="1"/>
          </p:cNvSpPr>
          <p:nvPr>
            <p:ph idx="1"/>
          </p:nvPr>
        </p:nvSpPr>
        <p:spPr/>
        <p:txBody>
          <a:bodyPr/>
          <a:lstStyle/>
          <a:p>
            <a:pPr>
              <a:buNone/>
            </a:pPr>
            <a:r>
              <a:rPr lang="en-GB" sz="1800" dirty="0" smtClean="0"/>
              <a:t>(a) the importance of beginning with the assumption that the individual is best-placed to judge the individual's well-being;</a:t>
            </a:r>
          </a:p>
          <a:p>
            <a:pPr>
              <a:buNone/>
            </a:pPr>
            <a:r>
              <a:rPr lang="en-GB" sz="1800" dirty="0" smtClean="0"/>
              <a:t>(b) the individual's views, wishes, feelings and beliefs;</a:t>
            </a:r>
          </a:p>
          <a:p>
            <a:pPr>
              <a:buNone/>
            </a:pPr>
            <a:r>
              <a:rPr lang="en-GB" sz="1800" dirty="0" smtClean="0"/>
              <a:t>(c) the importance of preventing or delaying the development of needs for care and support or needs for support and the importance of reducing needs of either kind that already exist;</a:t>
            </a:r>
          </a:p>
          <a:p>
            <a:pPr>
              <a:buNone/>
            </a:pPr>
            <a:r>
              <a:rPr lang="en-GB" sz="1800" dirty="0" smtClean="0"/>
              <a:t>(d) the need to ensure that decisions about the individual are made having regard to all the individual's circumstances (and are not based only on the individual's age or appearance or any condition of the individual's or aspect of the individual's behaviour which might lead others to make unjustified assumptions about the individual's well-being);</a:t>
            </a:r>
          </a:p>
          <a:p>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s.1(3) </a:t>
            </a:r>
            <a:r>
              <a:rPr lang="en-GB" dirty="0" err="1" smtClean="0"/>
              <a:t>contd</a:t>
            </a:r>
            <a:r>
              <a:rPr lang="en-GB" dirty="0" smtClean="0"/>
              <a:t>/</a:t>
            </a:r>
            <a:endParaRPr lang="en-GB" dirty="0"/>
          </a:p>
        </p:txBody>
      </p:sp>
      <p:sp>
        <p:nvSpPr>
          <p:cNvPr id="3" name="Content Placeholder 2"/>
          <p:cNvSpPr>
            <a:spLocks noGrp="1"/>
          </p:cNvSpPr>
          <p:nvPr>
            <p:ph idx="1"/>
          </p:nvPr>
        </p:nvSpPr>
        <p:spPr>
          <a:xfrm>
            <a:off x="1475656" y="2348880"/>
            <a:ext cx="6500813" cy="3500437"/>
          </a:xfrm>
        </p:spPr>
        <p:txBody>
          <a:bodyPr/>
          <a:lstStyle/>
          <a:p>
            <a:pPr marL="457200" indent="-457200">
              <a:buNone/>
            </a:pPr>
            <a:r>
              <a:rPr lang="en-GB" sz="1800" dirty="0" smtClean="0"/>
              <a:t>(e) the importance of the individual participating as fully as possible in decisions relating to the exercise of the function concerned and being provided with the information and support necessary to enable the individual to participate;</a:t>
            </a:r>
          </a:p>
          <a:p>
            <a:pPr marL="457200" indent="-457200">
              <a:buNone/>
            </a:pPr>
            <a:r>
              <a:rPr lang="en-GB" sz="1800" dirty="0" smtClean="0"/>
              <a:t>(f) the importance of achieving a balance between the individual's wellbeing and that of any friends or relatives who are involved in caring for the individual;</a:t>
            </a:r>
          </a:p>
          <a:p>
            <a:pPr marL="457200" indent="-457200">
              <a:buNone/>
            </a:pPr>
            <a:r>
              <a:rPr lang="en-GB" sz="1800" dirty="0" smtClean="0"/>
              <a:t>(g) the need to protect people from abuse and neglect;</a:t>
            </a:r>
          </a:p>
          <a:p>
            <a:pPr marL="457200" indent="-457200">
              <a:buNone/>
            </a:pPr>
            <a:r>
              <a:rPr lang="en-GB" sz="1800" dirty="0" smtClean="0"/>
              <a:t>(h) the need to ensure that any restriction on the individual's rights or freedom of action that is involved in the exercise of the function is kept to the minimum necessary for achieving the purpose for which the function is being exercised.</a:t>
            </a:r>
          </a:p>
          <a:p>
            <a:pPr>
              <a:buNone/>
            </a:pPr>
            <a:endParaRPr lang="en-GB"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 (Davey) v. OCC &amp; EHRC [2017] EWHC 354</a:t>
            </a:r>
            <a:endParaRPr lang="en-GB" dirty="0"/>
          </a:p>
        </p:txBody>
      </p:sp>
      <p:sp>
        <p:nvSpPr>
          <p:cNvPr id="3" name="Content Placeholder 2"/>
          <p:cNvSpPr>
            <a:spLocks noGrp="1"/>
          </p:cNvSpPr>
          <p:nvPr>
            <p:ph idx="1"/>
          </p:nvPr>
        </p:nvSpPr>
        <p:spPr/>
        <p:txBody>
          <a:bodyPr/>
          <a:lstStyle/>
          <a:p>
            <a:pPr marL="457200" indent="-457200" algn="just">
              <a:buNone/>
            </a:pPr>
            <a:r>
              <a:rPr lang="en-GB" sz="1800" dirty="0" smtClean="0"/>
              <a:t>19 The Claimant relies upon the duty to “have regard” under </a:t>
            </a:r>
            <a:r>
              <a:rPr lang="en-GB" sz="1800" dirty="0" smtClean="0">
                <a:hlinkClick r:id="rId3"/>
              </a:rPr>
              <a:t>s.1(3)</a:t>
            </a:r>
            <a:r>
              <a:rPr lang="en-GB" sz="1800" dirty="0" smtClean="0"/>
              <a:t> and in particular upon subsections (a) and (d). He also relies upon the duty under </a:t>
            </a:r>
            <a:r>
              <a:rPr lang="en-GB" sz="1800" dirty="0" smtClean="0">
                <a:hlinkClick r:id="rId3"/>
              </a:rPr>
              <a:t>section 1(1)</a:t>
            </a:r>
            <a:r>
              <a:rPr lang="en-GB" sz="1800" dirty="0" smtClean="0"/>
              <a:t> as being distinct from </a:t>
            </a:r>
            <a:r>
              <a:rPr lang="en-GB" sz="1800" dirty="0" smtClean="0">
                <a:hlinkClick r:id="rId3"/>
              </a:rPr>
              <a:t>s.1(3)</a:t>
            </a:r>
            <a:r>
              <a:rPr lang="en-GB" sz="1800" dirty="0" smtClean="0"/>
              <a:t> duty; and submits that there can be a breach of </a:t>
            </a:r>
            <a:r>
              <a:rPr lang="en-GB" sz="1800" dirty="0" smtClean="0">
                <a:hlinkClick r:id="rId3"/>
              </a:rPr>
              <a:t>s.1(1)</a:t>
            </a:r>
            <a:r>
              <a:rPr lang="en-GB" sz="1800" dirty="0" smtClean="0"/>
              <a:t> separate from </a:t>
            </a:r>
            <a:r>
              <a:rPr lang="en-GB" sz="1800" dirty="0" smtClean="0">
                <a:hlinkClick r:id="rId3"/>
              </a:rPr>
              <a:t>s.1(3)</a:t>
            </a:r>
            <a:r>
              <a:rPr lang="en-GB" sz="1800" dirty="0" smtClean="0"/>
              <a:t> . On the other hand, the Defendant contends that it is the specific elements identified in </a:t>
            </a:r>
            <a:r>
              <a:rPr lang="en-GB" sz="1800" dirty="0" smtClean="0">
                <a:hlinkClick r:id="rId3"/>
              </a:rPr>
              <a:t>section 1(3)(a) to (h)</a:t>
            </a:r>
            <a:r>
              <a:rPr lang="en-GB" sz="1800" dirty="0" smtClean="0"/>
              <a:t> which constitute “relevant considerations” for the purposes of legal challenge by way of judicial review in this case. I agree with the Claimant. </a:t>
            </a:r>
            <a:r>
              <a:rPr lang="en-GB" sz="1800" dirty="0" smtClean="0">
                <a:hlinkClick r:id="rId3"/>
              </a:rPr>
              <a:t>Section 1(1) and (2)</a:t>
            </a:r>
            <a:r>
              <a:rPr lang="en-GB" sz="1800" dirty="0" smtClean="0"/>
              <a:t> impose a distinct duty upon the Defendant, in each individual case, to promote the individual's wellbeing, including physical and mental health and emotional well-being. </a:t>
            </a:r>
            <a:endParaRPr lang="en-GB" sz="1800" dirty="0"/>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268760"/>
            <a:ext cx="6472238" cy="796925"/>
          </a:xfrm>
        </p:spPr>
        <p:txBody>
          <a:bodyPr/>
          <a:lstStyle/>
          <a:p>
            <a:r>
              <a:rPr lang="en-GB" dirty="0" smtClean="0"/>
              <a:t>THE FINANCIAL CLIMATE</a:t>
            </a:r>
            <a:endParaRPr lang="en-GB" dirty="0"/>
          </a:p>
        </p:txBody>
      </p:sp>
      <p:sp>
        <p:nvSpPr>
          <p:cNvPr id="3" name="Content Placeholder 2"/>
          <p:cNvSpPr>
            <a:spLocks noGrp="1"/>
          </p:cNvSpPr>
          <p:nvPr>
            <p:ph idx="1"/>
          </p:nvPr>
        </p:nvSpPr>
        <p:spPr>
          <a:xfrm>
            <a:off x="1403648" y="2060848"/>
            <a:ext cx="6500813" cy="3500437"/>
          </a:xfrm>
        </p:spPr>
        <p:txBody>
          <a:bodyPr/>
          <a:lstStyle/>
          <a:p>
            <a:pPr marL="457200" indent="-457200" algn="just">
              <a:buFont typeface="+mj-lt"/>
              <a:buAutoNum type="alphaLcParenR"/>
            </a:pPr>
            <a:r>
              <a:rPr lang="en-GB" dirty="0" smtClean="0"/>
              <a:t>	Government IA – no extra money needed</a:t>
            </a:r>
          </a:p>
          <a:p>
            <a:pPr marL="457200" indent="-457200" algn="just">
              <a:buFont typeface="+mj-lt"/>
              <a:buAutoNum type="alphaLcParenR"/>
            </a:pPr>
            <a:r>
              <a:rPr lang="en-GB" dirty="0" smtClean="0"/>
              <a:t>	2014 HOC Public Account Committee “government 	has not addressed long term sustainability or 	acknowledged scale of the problem</a:t>
            </a:r>
          </a:p>
          <a:p>
            <a:pPr marL="457200" indent="-457200" algn="just">
              <a:buFont typeface="+mj-lt"/>
              <a:buAutoNum type="alphaLcParenR"/>
            </a:pPr>
            <a:r>
              <a:rPr lang="en-GB" dirty="0" smtClean="0"/>
              <a:t>	Meantime </a:t>
            </a:r>
            <a:r>
              <a:rPr lang="en-GB" b="1" dirty="0" smtClean="0"/>
              <a:t>adult social care funding fell from 	£14.7bn in 2012-13 to £14.1bn in 2015-16</a:t>
            </a:r>
          </a:p>
          <a:p>
            <a:pPr marL="457200" indent="-457200" algn="just">
              <a:buFont typeface="+mj-lt"/>
              <a:buAutoNum type="alphaLcParenR"/>
            </a:pPr>
            <a:r>
              <a:rPr lang="en-GB" b="1" dirty="0" smtClean="0"/>
              <a:t>	LGA – predicts massive shortfall - £2.6 billion by 	2019/20</a:t>
            </a:r>
          </a:p>
          <a:p>
            <a:pPr marL="457200" indent="-457200" algn="just">
              <a:buFont typeface="+mj-lt"/>
              <a:buAutoNum type="alphaLcParenR"/>
            </a:pPr>
            <a:r>
              <a:rPr lang="en-GB" sz="2000" b="1" dirty="0" smtClean="0"/>
              <a:t>        This has led inexorably to cuts in care packages</a:t>
            </a:r>
          </a:p>
        </p:txBody>
      </p:sp>
      <p:sp>
        <p:nvSpPr>
          <p:cNvPr id="4" name="Slide Number Placeholder 3"/>
          <p:cNvSpPr>
            <a:spLocks noGrp="1"/>
          </p:cNvSpPr>
          <p:nvPr>
            <p:ph type="sldNum" sz="quarter" idx="12"/>
          </p:nvPr>
        </p:nvSpPr>
        <p:spPr/>
        <p:txBody>
          <a:bodyPr/>
          <a:lstStyle/>
          <a:p>
            <a:pPr>
              <a:defRPr/>
            </a:pPr>
            <a:fld id="{78885EA0-664C-42DE-AB65-43E5624A9B6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4904</TotalTime>
  <Words>2198</Words>
  <Application>Microsoft Office PowerPoint</Application>
  <PresentationFormat>On-screen Show (4:3)</PresentationFormat>
  <Paragraphs>206</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Acrobat Document</vt:lpstr>
      <vt:lpstr> CHALLENGING CUTS IN CARE PACKAGES UNDER THE CARE ACT 2014  </vt:lpstr>
      <vt:lpstr>KEY PRINCIPLES/OBJECTIVES OF THE ACT</vt:lpstr>
      <vt:lpstr>STRUCTURE</vt:lpstr>
      <vt:lpstr>WELLBEING</vt:lpstr>
      <vt:lpstr>Well-being”, in relation to an individual, means that individual's well-being so far as relating to any of the following</vt:lpstr>
      <vt:lpstr>s.1(3)“must have regard to the following matters”</vt:lpstr>
      <vt:lpstr>s.1(3) contd/</vt:lpstr>
      <vt:lpstr>R (Davey) v. OCC &amp; EHRC [2017] EWHC 354</vt:lpstr>
      <vt:lpstr>THE FINANCIAL CLIMATE</vt:lpstr>
      <vt:lpstr>FIVE STAGE DECISON MAKING UNDER THE ACT</vt:lpstr>
      <vt:lpstr>1. Assessment of needs</vt:lpstr>
      <vt:lpstr>What is a need?</vt:lpstr>
      <vt:lpstr>Outcome/needs</vt:lpstr>
      <vt:lpstr>2. Eligibility Criteria </vt:lpstr>
      <vt:lpstr>Specified outcomes</vt:lpstr>
      <vt:lpstr>Being unable?</vt:lpstr>
      <vt:lpstr>3. Duties (and powers)</vt:lpstr>
      <vt:lpstr>4. Care Planning</vt:lpstr>
      <vt:lpstr>5. Reviews of care and support plans </vt:lpstr>
      <vt:lpstr>What are needs and meeting needs?</vt:lpstr>
      <vt:lpstr>Davey..</vt:lpstr>
      <vt:lpstr>Needs and wants </vt:lpstr>
      <vt:lpstr>Article 19 UNCRPD</vt:lpstr>
      <vt:lpstr>Davey and Article 19</vt:lpstr>
      <vt:lpstr>What does this mean in practice?</vt:lpstr>
      <vt:lpstr>CONCLUSION...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Jake Flint</dc:creator>
  <cp:lastModifiedBy>Svetlana Kotova</cp:lastModifiedBy>
  <cp:revision>162</cp:revision>
  <cp:lastPrinted>2017-05-18T10:20:54Z</cp:lastPrinted>
  <dcterms:created xsi:type="dcterms:W3CDTF">2009-03-31T14:55:38Z</dcterms:created>
  <dcterms:modified xsi:type="dcterms:W3CDTF">2017-05-18T10:23:25Z</dcterms:modified>
</cp:coreProperties>
</file>