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6" r:id="rId3"/>
    <p:sldId id="284" r:id="rId4"/>
    <p:sldId id="277" r:id="rId5"/>
    <p:sldId id="286" r:id="rId6"/>
    <p:sldId id="278" r:id="rId7"/>
    <p:sldId id="279" r:id="rId8"/>
    <p:sldId id="280" r:id="rId9"/>
    <p:sldId id="289" r:id="rId10"/>
    <p:sldId id="291" r:id="rId11"/>
    <p:sldId id="287" r:id="rId12"/>
    <p:sldId id="283" r:id="rId13"/>
    <p:sldId id="288" r:id="rId14"/>
    <p:sldId id="264" r:id="rId15"/>
    <p:sldId id="262"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1"/>
            <a:ext cx="2946400" cy="496412"/>
          </a:xfrm>
          <a:prstGeom prst="rect">
            <a:avLst/>
          </a:prstGeom>
        </p:spPr>
        <p:txBody>
          <a:bodyPr vert="horz" lIns="91440" tIns="45720" rIns="91440" bIns="45720" rtlCol="0"/>
          <a:lstStyle>
            <a:lvl1pPr algn="r">
              <a:defRPr sz="1200"/>
            </a:lvl1pPr>
          </a:lstStyle>
          <a:p>
            <a:fld id="{C397D5EC-269C-4574-8619-5502EF9B9023}" type="datetimeFigureOut">
              <a:rPr lang="en-GB" smtClean="0"/>
              <a:t>24/01/2018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5113"/>
            <a:ext cx="5438775" cy="446770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630"/>
            <a:ext cx="2946400"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630"/>
            <a:ext cx="2946400" cy="496411"/>
          </a:xfrm>
          <a:prstGeom prst="rect">
            <a:avLst/>
          </a:prstGeom>
        </p:spPr>
        <p:txBody>
          <a:bodyPr vert="horz" lIns="91440" tIns="45720" rIns="91440" bIns="45720" rtlCol="0" anchor="b"/>
          <a:lstStyle>
            <a:lvl1pPr algn="r">
              <a:defRPr sz="1200"/>
            </a:lvl1pPr>
          </a:lstStyle>
          <a:p>
            <a:fld id="{991D7141-35E0-4BEE-AE87-520A93E7DD03}" type="slidenum">
              <a:rPr lang="en-GB" smtClean="0"/>
              <a:t>‹#›</a:t>
            </a:fld>
            <a:endParaRPr lang="en-GB"/>
          </a:p>
        </p:txBody>
      </p:sp>
    </p:spTree>
    <p:extLst>
      <p:ext uri="{BB962C8B-B14F-4D97-AF65-F5344CB8AC3E}">
        <p14:creationId xmlns:p14="http://schemas.microsoft.com/office/powerpoint/2010/main" val="2995301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“Creating real change locally” top tips and discussion from Hammersmith and Fulham Campaign Against Cuts DPO on how they successfully ended home care charging and how they are getting disability equality issues firmly on the local agenda. </a:t>
            </a:r>
            <a:r>
              <a:rPr lang="en-GB" b="1" dirty="0"/>
              <a:t>12.00-1.00pm</a:t>
            </a:r>
            <a:endParaRPr lang="en-GB" dirty="0"/>
          </a:p>
        </p:txBody>
      </p:sp>
      <p:sp>
        <p:nvSpPr>
          <p:cNvPr id="4" name="Slide Number Placeholder 3"/>
          <p:cNvSpPr>
            <a:spLocks noGrp="1"/>
          </p:cNvSpPr>
          <p:nvPr>
            <p:ph type="sldNum" sz="quarter" idx="10"/>
          </p:nvPr>
        </p:nvSpPr>
        <p:spPr/>
        <p:txBody>
          <a:bodyPr/>
          <a:lstStyle/>
          <a:p>
            <a:fld id="{991D7141-35E0-4BEE-AE87-520A93E7DD03}" type="slidenum">
              <a:rPr lang="en-GB" smtClean="0"/>
              <a:t>1</a:t>
            </a:fld>
            <a:endParaRPr lang="en-GB"/>
          </a:p>
        </p:txBody>
      </p:sp>
    </p:spTree>
    <p:extLst>
      <p:ext uri="{BB962C8B-B14F-4D97-AF65-F5344CB8AC3E}">
        <p14:creationId xmlns:p14="http://schemas.microsoft.com/office/powerpoint/2010/main" val="171872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1D7141-35E0-4BEE-AE87-520A93E7DD03}" type="slidenum">
              <a:rPr lang="en-GB" smtClean="0"/>
              <a:t>4</a:t>
            </a:fld>
            <a:endParaRPr lang="en-GB"/>
          </a:p>
        </p:txBody>
      </p:sp>
    </p:spTree>
    <p:extLst>
      <p:ext uri="{BB962C8B-B14F-4D97-AF65-F5344CB8AC3E}">
        <p14:creationId xmlns:p14="http://schemas.microsoft.com/office/powerpoint/2010/main" val="2408047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articles of the UNCRPD and the social model of disability are being used as the foundation for the development of all policy with Disabled residents and are clearly reflected in council policies. </a:t>
            </a:r>
          </a:p>
          <a:p>
            <a:r>
              <a:rPr lang="en-GB" dirty="0"/>
              <a:t>establish a co-production group of Disabled residents who work with the strategic director to turn the recommendations of this report into reality.</a:t>
            </a:r>
          </a:p>
          <a:p>
            <a:endParaRPr lang="en-GB" dirty="0"/>
          </a:p>
        </p:txBody>
      </p:sp>
      <p:sp>
        <p:nvSpPr>
          <p:cNvPr id="4" name="Slide Number Placeholder 3"/>
          <p:cNvSpPr>
            <a:spLocks noGrp="1"/>
          </p:cNvSpPr>
          <p:nvPr>
            <p:ph type="sldNum" sz="quarter" idx="10"/>
          </p:nvPr>
        </p:nvSpPr>
        <p:spPr/>
        <p:txBody>
          <a:bodyPr/>
          <a:lstStyle/>
          <a:p>
            <a:fld id="{991D7141-35E0-4BEE-AE87-520A93E7DD03}" type="slidenum">
              <a:rPr lang="en-GB" smtClean="0"/>
              <a:t>11</a:t>
            </a:fld>
            <a:endParaRPr lang="en-GB"/>
          </a:p>
        </p:txBody>
      </p:sp>
    </p:spTree>
    <p:extLst>
      <p:ext uri="{BB962C8B-B14F-4D97-AF65-F5344CB8AC3E}">
        <p14:creationId xmlns:p14="http://schemas.microsoft.com/office/powerpoint/2010/main" val="3940568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85B7F1C-CA37-4B2D-85C6-9C5285E416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375146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5B7F1C-CA37-4B2D-85C6-9C5285E416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332713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5B7F1C-CA37-4B2D-85C6-9C5285E416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47817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5B7F1C-CA37-4B2D-85C6-9C5285E416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3955626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5B7F1C-CA37-4B2D-85C6-9C5285E4162F}" type="datetimeFigureOut">
              <a:rPr lang="en-GB" smtClean="0"/>
              <a:t>24/01/2018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127607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85B7F1C-CA37-4B2D-85C6-9C5285E4162F}"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1076209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85B7F1C-CA37-4B2D-85C6-9C5285E4162F}" type="datetimeFigureOut">
              <a:rPr lang="en-GB" smtClean="0"/>
              <a:t>24/01/2018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421969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85B7F1C-CA37-4B2D-85C6-9C5285E4162F}" type="datetimeFigureOut">
              <a:rPr lang="en-GB" smtClean="0"/>
              <a:t>24/01/2018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265994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B7F1C-CA37-4B2D-85C6-9C5285E4162F}" type="datetimeFigureOut">
              <a:rPr lang="en-GB" smtClean="0"/>
              <a:t>24/01/2018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1742106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5B7F1C-CA37-4B2D-85C6-9C5285E4162F}"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263422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5B7F1C-CA37-4B2D-85C6-9C5285E4162F}" type="datetimeFigureOut">
              <a:rPr lang="en-GB" smtClean="0"/>
              <a:t>24/01/2018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1F39E5-3301-431E-89D8-D4B86E9FA510}" type="slidenum">
              <a:rPr lang="en-GB" smtClean="0"/>
              <a:t>‹#›</a:t>
            </a:fld>
            <a:endParaRPr lang="en-GB"/>
          </a:p>
        </p:txBody>
      </p:sp>
    </p:spTree>
    <p:extLst>
      <p:ext uri="{BB962C8B-B14F-4D97-AF65-F5344CB8AC3E}">
        <p14:creationId xmlns:p14="http://schemas.microsoft.com/office/powerpoint/2010/main" val="3149894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B7F1C-CA37-4B2D-85C6-9C5285E4162F}" type="datetimeFigureOut">
              <a:rPr lang="en-GB" smtClean="0"/>
              <a:t>24/01/2018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F39E5-3301-431E-89D8-D4B86E9FA510}" type="slidenum">
              <a:rPr lang="en-GB" smtClean="0"/>
              <a:t>‹#›</a:t>
            </a:fld>
            <a:endParaRPr lang="en-GB"/>
          </a:p>
        </p:txBody>
      </p:sp>
    </p:spTree>
    <p:extLst>
      <p:ext uri="{BB962C8B-B14F-4D97-AF65-F5344CB8AC3E}">
        <p14:creationId xmlns:p14="http://schemas.microsoft.com/office/powerpoint/2010/main" val="3592050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afcac.org.uk/" TargetMode="External"/><Relationship Id="rId2" Type="http://schemas.openxmlformats.org/officeDocument/2006/relationships/hyperlink" Target="mailto:info@hafcac.org.uk" TargetMode="External"/><Relationship Id="rId1" Type="http://schemas.openxmlformats.org/officeDocument/2006/relationships/slideLayout" Target="../slideLayouts/slideLayout2.xml"/><Relationship Id="rId4" Type="http://schemas.openxmlformats.org/officeDocument/2006/relationships/hyperlink" Target="https://www.lbhf.gov.uk/councillors-and-democracy/resident-led-commissions/disabled-people-s-commiss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Hammersmith &amp; Fulham Coalition Against Cuts </a:t>
            </a:r>
          </a:p>
        </p:txBody>
      </p:sp>
      <p:sp>
        <p:nvSpPr>
          <p:cNvPr id="3" name="Subtitle 2"/>
          <p:cNvSpPr>
            <a:spLocks noGrp="1"/>
          </p:cNvSpPr>
          <p:nvPr>
            <p:ph type="subTitle" idx="1"/>
          </p:nvPr>
        </p:nvSpPr>
        <p:spPr>
          <a:xfrm>
            <a:off x="1371600" y="4757736"/>
            <a:ext cx="6400800" cy="1407568"/>
          </a:xfrm>
        </p:spPr>
        <p:txBody>
          <a:bodyPr>
            <a:normAutofit/>
          </a:bodyPr>
          <a:lstStyle/>
          <a:p>
            <a:r>
              <a:rPr lang="en-GB" sz="4400" dirty="0">
                <a:latin typeface="Arial" panose="020B0604020202020204" pitchFamily="34" charset="0"/>
                <a:cs typeface="Arial" panose="020B0604020202020204" pitchFamily="34" charset="0"/>
              </a:rPr>
              <a:t>Kevin Caulfield</a:t>
            </a:r>
          </a:p>
        </p:txBody>
      </p:sp>
      <p:pic>
        <p:nvPicPr>
          <p:cNvPr id="1026" name="Picture 2" descr="D:\Users\Kevin\Documents\HAFCAC 2015 WORK\Stationary\HAFCA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137" y="2100262"/>
            <a:ext cx="7705725"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215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co-production is not </a:t>
            </a:r>
          </a:p>
        </p:txBody>
      </p:sp>
      <p:sp>
        <p:nvSpPr>
          <p:cNvPr id="3" name="Content Placeholder 2"/>
          <p:cNvSpPr>
            <a:spLocks noGrp="1"/>
          </p:cNvSpPr>
          <p:nvPr>
            <p:ph idx="1"/>
          </p:nvPr>
        </p:nvSpPr>
        <p:spPr/>
        <p:txBody>
          <a:bodyPr>
            <a:normAutofit fontScale="85000" lnSpcReduction="10000"/>
          </a:bodyPr>
          <a:lstStyle/>
          <a:p>
            <a:r>
              <a:rPr lang="en-GB" dirty="0"/>
              <a:t>A tick box approach to involving people:  taking </a:t>
            </a:r>
            <a:r>
              <a:rPr lang="en-GB"/>
              <a:t>a couple </a:t>
            </a:r>
            <a:r>
              <a:rPr lang="en-GB" dirty="0"/>
              <a:t>of people from each ‘relevant equalities strand’ or a “hard to reach” community  and bringing them in a room to talk about a policy or service</a:t>
            </a:r>
            <a:r>
              <a:rPr lang="en-GB"/>
              <a:t>. </a:t>
            </a:r>
          </a:p>
          <a:p>
            <a:pPr marL="0" indent="0">
              <a:buNone/>
            </a:pPr>
            <a:endParaRPr lang="en-GB"/>
          </a:p>
          <a:p>
            <a:pPr marL="0" indent="0">
              <a:buNone/>
            </a:pPr>
            <a:endParaRPr lang="en-GB"/>
          </a:p>
          <a:p>
            <a:r>
              <a:rPr lang="en-GB"/>
              <a:t>Quite often, we are asked to a tick a box consultation, someone will come over to you and ask you what you need and how best they can help you, they will then go away and totally ignore all of that and do what they planned to do in the first place.”  (Disabled resident) </a:t>
            </a:r>
          </a:p>
          <a:p>
            <a:endParaRPr lang="en-GB"/>
          </a:p>
          <a:p>
            <a:endParaRPr lang="en-GB" dirty="0"/>
          </a:p>
        </p:txBody>
      </p:sp>
    </p:spTree>
    <p:extLst>
      <p:ext uri="{BB962C8B-B14F-4D97-AF65-F5344CB8AC3E}">
        <p14:creationId xmlns:p14="http://schemas.microsoft.com/office/powerpoint/2010/main" val="2526021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8 Recommendations for change in decision making  / policy development </a:t>
            </a:r>
          </a:p>
        </p:txBody>
      </p:sp>
      <p:sp>
        <p:nvSpPr>
          <p:cNvPr id="3" name="Content Placeholder 2"/>
          <p:cNvSpPr>
            <a:spLocks noGrp="1"/>
          </p:cNvSpPr>
          <p:nvPr>
            <p:ph idx="1"/>
          </p:nvPr>
        </p:nvSpPr>
        <p:spPr/>
        <p:txBody>
          <a:bodyPr>
            <a:normAutofit fontScale="85000" lnSpcReduction="10000"/>
          </a:bodyPr>
          <a:lstStyle/>
          <a:p>
            <a:r>
              <a:rPr lang="en-GB" dirty="0"/>
              <a:t>Human rights approach </a:t>
            </a:r>
          </a:p>
          <a:p>
            <a:r>
              <a:rPr lang="en-GB" dirty="0"/>
              <a:t>Commit to co production (working together)</a:t>
            </a:r>
          </a:p>
          <a:p>
            <a:r>
              <a:rPr lang="en-GB" dirty="0"/>
              <a:t>Give everyone the skills to work better together</a:t>
            </a:r>
          </a:p>
          <a:p>
            <a:r>
              <a:rPr lang="en-GB" dirty="0"/>
              <a:t>Develop communication work to support co production </a:t>
            </a:r>
          </a:p>
          <a:p>
            <a:r>
              <a:rPr lang="en-GB" dirty="0"/>
              <a:t>Strengthen disabled residents / organisations (DPOs) to be able to work together with decision makers </a:t>
            </a:r>
          </a:p>
          <a:p>
            <a:r>
              <a:rPr lang="en-GB" dirty="0"/>
              <a:t>Make support/ services able to deliver what disabled people need </a:t>
            </a:r>
          </a:p>
          <a:p>
            <a:r>
              <a:rPr lang="en-GB" dirty="0"/>
              <a:t>Develop an budget for our work </a:t>
            </a:r>
          </a:p>
          <a:p>
            <a:r>
              <a:rPr lang="en-GB" dirty="0"/>
              <a:t>Independent monitoring and evaluation  </a:t>
            </a:r>
          </a:p>
          <a:p>
            <a:endParaRPr lang="en-GB" dirty="0"/>
          </a:p>
        </p:txBody>
      </p:sp>
    </p:spTree>
    <p:extLst>
      <p:ext uri="{BB962C8B-B14F-4D97-AF65-F5344CB8AC3E}">
        <p14:creationId xmlns:p14="http://schemas.microsoft.com/office/powerpoint/2010/main" val="12104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Where co-production has started </a:t>
            </a:r>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r>
              <a:rPr lang="en-GB" dirty="0"/>
              <a:t>General buzz/ profile of Disabled people gone up </a:t>
            </a:r>
          </a:p>
          <a:p>
            <a:r>
              <a:rPr lang="en-GB" dirty="0"/>
              <a:t>Review of direct payment/ personal budget support in borough carried out by DPO </a:t>
            </a:r>
          </a:p>
          <a:p>
            <a:r>
              <a:rPr lang="en-GB" dirty="0"/>
              <a:t>Disabled people working on Disabled peoples housing strategy </a:t>
            </a:r>
          </a:p>
          <a:p>
            <a:r>
              <a:rPr lang="en-GB" dirty="0"/>
              <a:t>Residents / Disabled person inclusive design company working on refurbishment of Hammersmith Town Hall and surrounding area </a:t>
            </a:r>
          </a:p>
          <a:p>
            <a:r>
              <a:rPr lang="en-GB" dirty="0"/>
              <a:t>Voter registration poster campaign target at Disabled residents coming soon </a:t>
            </a:r>
          </a:p>
          <a:p>
            <a:r>
              <a:rPr lang="en-GB" dirty="0"/>
              <a:t>Agreement to move from a ‘personalisation’ strategy to one about independent living </a:t>
            </a:r>
          </a:p>
          <a:p>
            <a:endParaRPr lang="en-GB" dirty="0"/>
          </a:p>
        </p:txBody>
      </p:sp>
    </p:spTree>
    <p:extLst>
      <p:ext uri="{BB962C8B-B14F-4D97-AF65-F5344CB8AC3E}">
        <p14:creationId xmlns:p14="http://schemas.microsoft.com/office/powerpoint/2010/main" val="1809272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Conclusion </a:t>
            </a:r>
          </a:p>
        </p:txBody>
      </p:sp>
      <p:sp>
        <p:nvSpPr>
          <p:cNvPr id="3" name="Content Placeholder 2"/>
          <p:cNvSpPr>
            <a:spLocks noGrp="1"/>
          </p:cNvSpPr>
          <p:nvPr>
            <p:ph idx="1"/>
          </p:nvPr>
        </p:nvSpPr>
        <p:spPr>
          <a:xfrm>
            <a:off x="755576" y="1600200"/>
            <a:ext cx="7931224" cy="4525963"/>
          </a:xfrm>
        </p:spPr>
        <p:txBody>
          <a:bodyPr>
            <a:normAutofit fontScale="92500" lnSpcReduction="10000"/>
          </a:bodyPr>
          <a:lstStyle/>
          <a:p>
            <a:pPr marL="0" indent="0">
              <a:buNone/>
            </a:pPr>
            <a:r>
              <a:rPr lang="en-GB" dirty="0"/>
              <a:t>In many respects, Commission report recommends what Disabled people have been calling for over many years – that we must be partners in the re-organisation of society and particularly decision-making in everything that affects our lives. In the words of the international Disabled People’s Movement – </a:t>
            </a:r>
          </a:p>
          <a:p>
            <a:pPr marL="0" indent="0">
              <a:buNone/>
            </a:pPr>
            <a:endParaRPr lang="en-GB" dirty="0"/>
          </a:p>
          <a:p>
            <a:pPr marL="0" indent="0" algn="ctr">
              <a:buNone/>
            </a:pPr>
            <a:r>
              <a:rPr lang="en-GB" sz="3500" b="1" dirty="0"/>
              <a:t>Nothing About Disabled People Without Disabled People!</a:t>
            </a:r>
          </a:p>
        </p:txBody>
      </p:sp>
    </p:spTree>
    <p:extLst>
      <p:ext uri="{BB962C8B-B14F-4D97-AF65-F5344CB8AC3E}">
        <p14:creationId xmlns:p14="http://schemas.microsoft.com/office/powerpoint/2010/main" val="1237201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Suggestions for change </a:t>
            </a:r>
          </a:p>
        </p:txBody>
      </p:sp>
      <p:sp>
        <p:nvSpPr>
          <p:cNvPr id="3" name="Content Placeholder 2"/>
          <p:cNvSpPr>
            <a:spLocks noGrp="1"/>
          </p:cNvSpPr>
          <p:nvPr>
            <p:ph idx="1"/>
          </p:nvPr>
        </p:nvSpPr>
        <p:spPr/>
        <p:txBody>
          <a:bodyPr>
            <a:normAutofit fontScale="70000" lnSpcReduction="20000"/>
          </a:bodyPr>
          <a:lstStyle/>
          <a:p>
            <a:pPr marL="0" indent="0">
              <a:buNone/>
            </a:pPr>
            <a:r>
              <a:rPr lang="en-GB" dirty="0">
                <a:latin typeface="Arial" panose="020B0604020202020204" pitchFamily="34" charset="0"/>
                <a:cs typeface="Arial" panose="020B0604020202020204" pitchFamily="34" charset="0"/>
              </a:rPr>
              <a:t>* </a:t>
            </a:r>
            <a:r>
              <a:rPr lang="en-GB" dirty="0">
                <a:cs typeface="Arial" panose="020B0604020202020204" pitchFamily="34" charset="0"/>
              </a:rPr>
              <a:t>Use our report ask for your own local Commission  </a:t>
            </a:r>
          </a:p>
          <a:p>
            <a:r>
              <a:rPr lang="en-GB" dirty="0">
                <a:cs typeface="Arial" panose="020B0604020202020204" pitchFamily="34" charset="0"/>
              </a:rPr>
              <a:t>have an independent campaign group that can be fearless in relation to those who have power over </a:t>
            </a:r>
            <a:r>
              <a:rPr lang="en-GB" dirty="0" smtClean="0">
                <a:cs typeface="Arial" panose="020B0604020202020204" pitchFamily="34" charset="0"/>
              </a:rPr>
              <a:t>decision-making </a:t>
            </a:r>
            <a:r>
              <a:rPr lang="en-GB" dirty="0">
                <a:cs typeface="Arial" panose="020B0604020202020204" pitchFamily="34" charset="0"/>
              </a:rPr>
              <a:t>and our lives </a:t>
            </a:r>
          </a:p>
          <a:p>
            <a:r>
              <a:rPr lang="en-GB" dirty="0">
                <a:cs typeface="Arial" panose="020B0604020202020204" pitchFamily="34" charset="0"/>
              </a:rPr>
              <a:t>Build relationships with local politicians where you can you never know what might happen – they are </a:t>
            </a:r>
            <a:r>
              <a:rPr lang="en-GB" dirty="0" smtClean="0">
                <a:cs typeface="Arial" panose="020B0604020202020204" pitchFamily="34" charset="0"/>
              </a:rPr>
              <a:t>decision-makers </a:t>
            </a:r>
            <a:r>
              <a:rPr lang="en-GB" dirty="0">
                <a:cs typeface="Arial" panose="020B0604020202020204" pitchFamily="34" charset="0"/>
              </a:rPr>
              <a:t>spending your money and resources </a:t>
            </a:r>
          </a:p>
          <a:p>
            <a:r>
              <a:rPr lang="en-GB" dirty="0">
                <a:cs typeface="Arial" panose="020B0604020202020204" pitchFamily="34" charset="0"/>
              </a:rPr>
              <a:t>Remind politicians often we are local residents (generally here to stay), voters and you need to listen to us</a:t>
            </a:r>
          </a:p>
          <a:p>
            <a:r>
              <a:rPr lang="en-GB" dirty="0">
                <a:cs typeface="Arial" panose="020B0604020202020204" pitchFamily="34" charset="0"/>
              </a:rPr>
              <a:t>Make good connections with lawyers where you can.  </a:t>
            </a:r>
          </a:p>
          <a:p>
            <a:r>
              <a:rPr lang="en-GB" dirty="0">
                <a:cs typeface="Arial" panose="020B0604020202020204" pitchFamily="34" charset="0"/>
              </a:rPr>
              <a:t>Stick to your aims/ message even if it seems unlikely you will achieve them</a:t>
            </a:r>
          </a:p>
          <a:p>
            <a:r>
              <a:rPr lang="en-GB" dirty="0">
                <a:cs typeface="Arial" panose="020B0604020202020204" pitchFamily="34" charset="0"/>
              </a:rPr>
              <a:t>We were told by a previous Labour Council leader in a Council meeting you need to start living in the real world there will never be a time where there is no charging in Hammersmith &amp; Fulham. </a:t>
            </a:r>
          </a:p>
          <a:p>
            <a:endParaRPr lang="en-GB" dirty="0"/>
          </a:p>
        </p:txBody>
      </p:sp>
    </p:spTree>
    <p:extLst>
      <p:ext uri="{BB962C8B-B14F-4D97-AF65-F5344CB8AC3E}">
        <p14:creationId xmlns:p14="http://schemas.microsoft.com/office/powerpoint/2010/main" val="1476025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 us</a:t>
            </a:r>
          </a:p>
        </p:txBody>
      </p:sp>
      <p:sp>
        <p:nvSpPr>
          <p:cNvPr id="3" name="Content Placeholder 2"/>
          <p:cNvSpPr>
            <a:spLocks noGrp="1"/>
          </p:cNvSpPr>
          <p:nvPr>
            <p:ph idx="1"/>
          </p:nvPr>
        </p:nvSpPr>
        <p:spPr>
          <a:xfrm>
            <a:off x="457200" y="1600200"/>
            <a:ext cx="8229600" cy="5141168"/>
          </a:xfrm>
        </p:spPr>
        <p:txBody>
          <a:bodyPr>
            <a:normAutofit fontScale="85000" lnSpcReduction="20000"/>
          </a:bodyPr>
          <a:lstStyle/>
          <a:p>
            <a:r>
              <a:rPr lang="en-GB" dirty="0"/>
              <a:t>Hammersmith Fulham Coalition Against Cuts </a:t>
            </a:r>
          </a:p>
          <a:p>
            <a:r>
              <a:rPr lang="en-GB" dirty="0"/>
              <a:t>ADKC Centre, </a:t>
            </a:r>
            <a:r>
              <a:rPr lang="en-GB" dirty="0" err="1"/>
              <a:t>Whistable</a:t>
            </a:r>
            <a:r>
              <a:rPr lang="en-GB" dirty="0"/>
              <a:t> House, </a:t>
            </a:r>
            <a:r>
              <a:rPr lang="en-GB" dirty="0" err="1"/>
              <a:t>Silchester</a:t>
            </a:r>
            <a:endParaRPr lang="en-GB" dirty="0"/>
          </a:p>
          <a:p>
            <a:r>
              <a:rPr lang="en-GB" dirty="0"/>
              <a:t>Road, London, W10 6SB </a:t>
            </a:r>
          </a:p>
          <a:p>
            <a:r>
              <a:rPr lang="en-GB" dirty="0"/>
              <a:t>Telephone 0208 960 8888 ext. 21</a:t>
            </a:r>
          </a:p>
          <a:p>
            <a:r>
              <a:rPr lang="en-GB" dirty="0"/>
              <a:t>Type talk 1 800 1 0208 960 8888 </a:t>
            </a:r>
          </a:p>
          <a:p>
            <a:r>
              <a:rPr lang="en-GB" dirty="0"/>
              <a:t>SMS not </a:t>
            </a:r>
            <a:r>
              <a:rPr lang="en-GB" dirty="0" err="1"/>
              <a:t>Typetalk</a:t>
            </a:r>
            <a:r>
              <a:rPr lang="en-GB" dirty="0"/>
              <a:t> 07899 752877</a:t>
            </a:r>
          </a:p>
          <a:p>
            <a:r>
              <a:rPr lang="en-GB" dirty="0"/>
              <a:t> Email </a:t>
            </a:r>
            <a:r>
              <a:rPr lang="en-GB" dirty="0">
                <a:hlinkClick r:id="rId2"/>
              </a:rPr>
              <a:t>info@hafcac.org.uk</a:t>
            </a:r>
            <a:endParaRPr lang="en-GB" dirty="0"/>
          </a:p>
          <a:p>
            <a:r>
              <a:rPr lang="en-GB" dirty="0">
                <a:hlinkClick r:id="rId3"/>
              </a:rPr>
              <a:t>www.hafcac.org.</a:t>
            </a:r>
            <a:r>
              <a:rPr lang="en-GB">
                <a:hlinkClick r:id="rId3"/>
              </a:rPr>
              <a:t>uk</a:t>
            </a:r>
            <a:r>
              <a:rPr lang="en-GB"/>
              <a:t> </a:t>
            </a:r>
          </a:p>
          <a:p>
            <a:r>
              <a:rPr lang="en-GB"/>
              <a:t>Hammersmith &amp; Fulham Disabled People’s Commission </a:t>
            </a:r>
          </a:p>
          <a:p>
            <a:r>
              <a:rPr lang="en-GB">
                <a:hlinkClick r:id="rId4"/>
              </a:rPr>
              <a:t>https://www.lbhf.gov.uk/councillors-and-democracy/resident-led-commissions/disabled-people-s-commission</a:t>
            </a:r>
            <a:r>
              <a:rPr lang="en-GB"/>
              <a:t> </a:t>
            </a:r>
          </a:p>
          <a:p>
            <a:endParaRPr lang="en-GB" dirty="0"/>
          </a:p>
        </p:txBody>
      </p:sp>
    </p:spTree>
    <p:extLst>
      <p:ext uri="{BB962C8B-B14F-4D97-AF65-F5344CB8AC3E}">
        <p14:creationId xmlns:p14="http://schemas.microsoft.com/office/powerpoint/2010/main" val="340297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will I talk about?</a:t>
            </a:r>
          </a:p>
        </p:txBody>
      </p:sp>
      <p:sp>
        <p:nvSpPr>
          <p:cNvPr id="3" name="Content Placeholder 2"/>
          <p:cNvSpPr>
            <a:spLocks noGrp="1"/>
          </p:cNvSpPr>
          <p:nvPr>
            <p:ph idx="1"/>
          </p:nvPr>
        </p:nvSpPr>
        <p:spPr/>
        <p:txBody>
          <a:bodyPr>
            <a:normAutofit fontScale="77500" lnSpcReduction="20000"/>
          </a:bodyPr>
          <a:lstStyle/>
          <a:p>
            <a:r>
              <a:rPr lang="en-GB" dirty="0"/>
              <a:t>Challenge is turning legal duties </a:t>
            </a:r>
            <a:r>
              <a:rPr lang="en-GB"/>
              <a:t>of decision makers </a:t>
            </a:r>
            <a:r>
              <a:rPr lang="en-GB" dirty="0"/>
              <a:t>into something that means something to us as Disabled </a:t>
            </a:r>
            <a:r>
              <a:rPr lang="en-GB"/>
              <a:t>people </a:t>
            </a:r>
          </a:p>
          <a:p>
            <a:r>
              <a:rPr lang="en-GB"/>
              <a:t>History - Disabled people campaigning in the Borough </a:t>
            </a:r>
          </a:p>
          <a:p>
            <a:r>
              <a:rPr lang="en-GB"/>
              <a:t>Background Hammersmith &amp; Fulham Disabled Peoples Commission. (HFDPC) </a:t>
            </a:r>
          </a:p>
          <a:p>
            <a:r>
              <a:rPr lang="en-GB"/>
              <a:t>What the Commission found out and suggested as a way forward – stronger working together (co-production) </a:t>
            </a:r>
          </a:p>
          <a:p>
            <a:r>
              <a:rPr lang="en-GB"/>
              <a:t>What working together  (co production)is not </a:t>
            </a:r>
          </a:p>
          <a:p>
            <a:r>
              <a:rPr lang="en-GB"/>
              <a:t>Commissions recommendations </a:t>
            </a:r>
          </a:p>
          <a:p>
            <a:r>
              <a:rPr lang="en-GB"/>
              <a:t>Where working together  (co production) has started. </a:t>
            </a:r>
          </a:p>
          <a:p>
            <a:r>
              <a:rPr lang="en-GB"/>
              <a:t>Suggestions to bring about change</a:t>
            </a:r>
          </a:p>
          <a:p>
            <a:pPr marL="0" indent="0">
              <a:buNone/>
            </a:pPr>
            <a:endParaRPr lang="en-GB" dirty="0"/>
          </a:p>
          <a:p>
            <a:endParaRPr lang="en-GB" dirty="0"/>
          </a:p>
        </p:txBody>
      </p:sp>
    </p:spTree>
    <p:extLst>
      <p:ext uri="{BB962C8B-B14F-4D97-AF65-F5344CB8AC3E}">
        <p14:creationId xmlns:p14="http://schemas.microsoft.com/office/powerpoint/2010/main" val="364606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Autofit/>
          </a:bodyPr>
          <a:lstStyle/>
          <a:p>
            <a:r>
              <a:rPr lang="en-GB" sz="3200" b="1" dirty="0">
                <a:latin typeface="+mn-lt"/>
                <a:cs typeface="Arial" panose="020B0604020202020204" pitchFamily="34" charset="0"/>
              </a:rPr>
              <a:t>The challenge is turning legal duties of decision makers into something that means something to us as Disabled people </a:t>
            </a:r>
          </a:p>
        </p:txBody>
      </p:sp>
      <p:sp>
        <p:nvSpPr>
          <p:cNvPr id="3" name="Content Placeholder 2"/>
          <p:cNvSpPr>
            <a:spLocks noGrp="1"/>
          </p:cNvSpPr>
          <p:nvPr>
            <p:ph idx="1"/>
          </p:nvPr>
        </p:nvSpPr>
        <p:spPr>
          <a:xfrm>
            <a:off x="467544" y="1988840"/>
            <a:ext cx="8229600" cy="5184576"/>
          </a:xfrm>
        </p:spPr>
        <p:txBody>
          <a:bodyPr>
            <a:noAutofit/>
          </a:bodyPr>
          <a:lstStyle/>
          <a:p>
            <a:r>
              <a:rPr lang="en-GB" sz="2400" dirty="0">
                <a:latin typeface="Arial" panose="020B0604020202020204" pitchFamily="34" charset="0"/>
                <a:cs typeface="Arial" panose="020B0604020202020204" pitchFamily="34" charset="0"/>
              </a:rPr>
              <a:t>Discrimination of Disabled people not an inevitable fact. </a:t>
            </a:r>
          </a:p>
          <a:p>
            <a:r>
              <a:rPr lang="en-GB" sz="2400" dirty="0">
                <a:latin typeface="Arial" panose="020B0604020202020204" pitchFamily="34" charset="0"/>
                <a:cs typeface="Arial" panose="020B0604020202020204" pitchFamily="34" charset="0"/>
              </a:rPr>
              <a:t>Routinely represented and decisions made about us by non-Disabled people </a:t>
            </a:r>
          </a:p>
          <a:p>
            <a:r>
              <a:rPr lang="en-GB" sz="2400" dirty="0">
                <a:latin typeface="Arial" panose="020B0604020202020204" pitchFamily="34" charset="0"/>
                <a:cs typeface="Arial" panose="020B0604020202020204" pitchFamily="34" charset="0"/>
              </a:rPr>
              <a:t>Disabled peoples campaigning /  commissions recommendations seek to create a structure / culture to; </a:t>
            </a:r>
          </a:p>
          <a:p>
            <a:pPr lvl="1"/>
            <a:r>
              <a:rPr lang="en-GB" sz="2000" dirty="0">
                <a:latin typeface="Arial" panose="020B0604020202020204" pitchFamily="34" charset="0"/>
                <a:cs typeface="Arial" panose="020B0604020202020204" pitchFamily="34" charset="0"/>
              </a:rPr>
              <a:t>Work together with disabled residents at all stages of decision making, policy/ service development. </a:t>
            </a:r>
          </a:p>
          <a:p>
            <a:pPr lvl="1"/>
            <a:r>
              <a:rPr lang="en-GB" sz="2000" dirty="0">
                <a:latin typeface="Arial" panose="020B0604020202020204" pitchFamily="34" charset="0"/>
                <a:cs typeface="Arial" panose="020B0604020202020204" pitchFamily="34" charset="0"/>
              </a:rPr>
              <a:t>remove the barriers (disadvantages) we face on a daily basis </a:t>
            </a:r>
          </a:p>
          <a:p>
            <a:pPr lvl="1"/>
            <a:r>
              <a:rPr lang="en-GB" sz="2000">
                <a:latin typeface="Arial" panose="020B0604020202020204" pitchFamily="34" charset="0"/>
                <a:cs typeface="Arial" panose="020B0604020202020204" pitchFamily="34" charset="0"/>
              </a:rPr>
              <a:t>Develop, promote and advance </a:t>
            </a:r>
            <a:r>
              <a:rPr lang="en-GB" sz="2000" dirty="0">
                <a:latin typeface="Arial" panose="020B0604020202020204" pitchFamily="34" charset="0"/>
                <a:cs typeface="Arial" panose="020B0604020202020204" pitchFamily="34" charset="0"/>
              </a:rPr>
              <a:t>inclusion of disabled people as much as we can across the Borough. </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170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rmAutofit/>
          </a:bodyPr>
          <a:lstStyle/>
          <a:p>
            <a:r>
              <a:rPr lang="en-GB" sz="3600" b="1" dirty="0"/>
              <a:t>Disabled people campaigning </a:t>
            </a:r>
          </a:p>
        </p:txBody>
      </p:sp>
      <p:sp>
        <p:nvSpPr>
          <p:cNvPr id="3" name="Content Placeholder 2"/>
          <p:cNvSpPr>
            <a:spLocks noGrp="1"/>
          </p:cNvSpPr>
          <p:nvPr>
            <p:ph idx="1"/>
          </p:nvPr>
        </p:nvSpPr>
        <p:spPr>
          <a:xfrm>
            <a:off x="457200" y="1916832"/>
            <a:ext cx="8229600" cy="4680520"/>
          </a:xfrm>
        </p:spPr>
        <p:txBody>
          <a:bodyPr>
            <a:normAutofit fontScale="25000" lnSpcReduction="20000"/>
          </a:bodyPr>
          <a:lstStyle/>
          <a:p>
            <a:pPr marL="0" indent="0">
              <a:buNone/>
            </a:pPr>
            <a:endParaRPr lang="en-GB" dirty="0"/>
          </a:p>
          <a:p>
            <a:r>
              <a:rPr lang="en-GB" sz="8000" dirty="0">
                <a:cs typeface="Arial" panose="020B0604020202020204" pitchFamily="34" charset="0"/>
              </a:rPr>
              <a:t>Rights of Disabled people not charity - </a:t>
            </a:r>
            <a:r>
              <a:rPr lang="en-GB" sz="8000">
                <a:cs typeface="Arial" panose="020B0604020202020204" pitchFamily="34" charset="0"/>
              </a:rPr>
              <a:t>to challenge / change </a:t>
            </a:r>
            <a:r>
              <a:rPr lang="en-GB" sz="8000" dirty="0">
                <a:cs typeface="Arial" panose="020B0604020202020204" pitchFamily="34" charset="0"/>
              </a:rPr>
              <a:t>bad policy/ decision making </a:t>
            </a:r>
          </a:p>
          <a:p>
            <a:endParaRPr lang="en-GB" sz="8000" dirty="0">
              <a:cs typeface="Arial" panose="020B0604020202020204" pitchFamily="34" charset="0"/>
            </a:endParaRPr>
          </a:p>
          <a:p>
            <a:r>
              <a:rPr lang="en-GB" sz="8000" dirty="0">
                <a:cs typeface="Arial" panose="020B0604020202020204" pitchFamily="34" charset="0"/>
              </a:rPr>
              <a:t>HAFCAC (independent/ no funding) campaigned on issues like charging for ‘home care’/ (Independent Living support), closure Independent Living fund (ILF)  / loss of direct payment support service run by Disabled peoples organisation (DPO) </a:t>
            </a:r>
          </a:p>
          <a:p>
            <a:endParaRPr lang="en-GB" sz="8000" dirty="0">
              <a:cs typeface="Arial" panose="020B0604020202020204" pitchFamily="34" charset="0"/>
            </a:endParaRPr>
          </a:p>
          <a:p>
            <a:pPr marL="0" indent="0">
              <a:buNone/>
            </a:pPr>
            <a:r>
              <a:rPr lang="en-GB" sz="8000" b="1" dirty="0">
                <a:cs typeface="Arial" panose="020B0604020202020204" pitchFamily="34" charset="0"/>
              </a:rPr>
              <a:t>Achieved already </a:t>
            </a:r>
          </a:p>
          <a:p>
            <a:r>
              <a:rPr lang="en-GB" sz="8000" dirty="0">
                <a:cs typeface="Arial" panose="020B0604020202020204" pitchFamily="34" charset="0"/>
              </a:rPr>
              <a:t>Council leader announces abolishing charging from April 2015  </a:t>
            </a:r>
          </a:p>
          <a:p>
            <a:r>
              <a:rPr lang="en-GB" sz="8000" dirty="0">
                <a:cs typeface="Arial" panose="020B0604020202020204" pitchFamily="34" charset="0"/>
              </a:rPr>
              <a:t>ILF closure – council </a:t>
            </a:r>
            <a:r>
              <a:rPr lang="en-GB" sz="8000">
                <a:cs typeface="Arial" panose="020B0604020202020204" pitchFamily="34" charset="0"/>
              </a:rPr>
              <a:t>protected all ILF </a:t>
            </a:r>
            <a:r>
              <a:rPr lang="en-GB" sz="8000" dirty="0">
                <a:cs typeface="Arial" panose="020B0604020202020204" pitchFamily="34" charset="0"/>
              </a:rPr>
              <a:t>support packages until 2018</a:t>
            </a:r>
          </a:p>
          <a:p>
            <a:r>
              <a:rPr lang="en-GB" sz="8000" dirty="0">
                <a:cs typeface="Arial" panose="020B0604020202020204" pitchFamily="34" charset="0"/>
              </a:rPr>
              <a:t>A strong message to Disabled residents demonstrated policy change </a:t>
            </a:r>
            <a:r>
              <a:rPr lang="en-GB" sz="8000">
                <a:cs typeface="Arial" panose="020B0604020202020204" pitchFamily="34" charset="0"/>
              </a:rPr>
              <a:t>is possible with Council commitment </a:t>
            </a:r>
            <a:endParaRPr lang="en-GB" sz="8000" dirty="0"/>
          </a:p>
          <a:p>
            <a:endParaRPr lang="en-GB" sz="5600" dirty="0"/>
          </a:p>
          <a:p>
            <a:endParaRPr lang="en-GB" sz="3700" dirty="0"/>
          </a:p>
          <a:p>
            <a:endParaRPr lang="en-GB" sz="3700" dirty="0"/>
          </a:p>
        </p:txBody>
      </p:sp>
    </p:spTree>
    <p:extLst>
      <p:ext uri="{BB962C8B-B14F-4D97-AF65-F5344CB8AC3E}">
        <p14:creationId xmlns:p14="http://schemas.microsoft.com/office/powerpoint/2010/main" val="3632650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872208"/>
          </a:xfrm>
        </p:spPr>
        <p:txBody>
          <a:bodyPr>
            <a:normAutofit/>
          </a:bodyPr>
          <a:lstStyle/>
          <a:p>
            <a:r>
              <a:rPr lang="en-GB" sz="3200" b="1" dirty="0"/>
              <a:t>achievements come from disabled residents taking legal action and making friends </a:t>
            </a:r>
          </a:p>
        </p:txBody>
      </p:sp>
      <p:sp>
        <p:nvSpPr>
          <p:cNvPr id="3" name="Content Placeholder 2"/>
          <p:cNvSpPr>
            <a:spLocks noGrp="1"/>
          </p:cNvSpPr>
          <p:nvPr>
            <p:ph idx="1"/>
          </p:nvPr>
        </p:nvSpPr>
        <p:spPr>
          <a:xfrm>
            <a:off x="457200" y="1916832"/>
            <a:ext cx="8229600" cy="4608512"/>
          </a:xfrm>
        </p:spPr>
        <p:txBody>
          <a:bodyPr>
            <a:noAutofit/>
          </a:bodyPr>
          <a:lstStyle/>
          <a:p>
            <a:r>
              <a:rPr lang="en-GB" sz="2400" dirty="0">
                <a:cs typeface="Arial" panose="020B0604020202020204" pitchFamily="34" charset="0"/>
              </a:rPr>
              <a:t>In 2008, HAFCAC local disabled residents seek a judicial review of Council’s proposal to </a:t>
            </a:r>
            <a:r>
              <a:rPr lang="en-GB" sz="2400">
                <a:cs typeface="Arial" panose="020B0604020202020204" pitchFamily="34" charset="0"/>
              </a:rPr>
              <a:t>start charging disabled </a:t>
            </a:r>
            <a:r>
              <a:rPr lang="en-GB" sz="2400" dirty="0">
                <a:cs typeface="Arial" panose="020B0604020202020204" pitchFamily="34" charset="0"/>
              </a:rPr>
              <a:t>people for essential support. We lost the first case and second in the Court of Appeal. </a:t>
            </a:r>
          </a:p>
          <a:p>
            <a:r>
              <a:rPr lang="en-GB" sz="2400" b="1" dirty="0">
                <a:cs typeface="Arial" panose="020B0604020202020204" pitchFamily="34" charset="0"/>
              </a:rPr>
              <a:t>End result: </a:t>
            </a:r>
            <a:r>
              <a:rPr lang="en-GB" sz="2400" dirty="0">
                <a:cs typeface="Arial" panose="020B0604020202020204" pitchFamily="34" charset="0"/>
              </a:rPr>
              <a:t>the Council took over 18 </a:t>
            </a:r>
            <a:r>
              <a:rPr lang="en-GB" sz="2400">
                <a:cs typeface="Arial" panose="020B0604020202020204" pitchFamily="34" charset="0"/>
              </a:rPr>
              <a:t>months to get </a:t>
            </a:r>
            <a:r>
              <a:rPr lang="en-GB" sz="2400" dirty="0">
                <a:cs typeface="Arial" panose="020B0604020202020204" pitchFamily="34" charset="0"/>
              </a:rPr>
              <a:t>charging policy adopted. This kept hundreds of thousands of pounds where it belonged with disabled people.  </a:t>
            </a:r>
          </a:p>
          <a:p>
            <a:r>
              <a:rPr lang="en-GB" sz="2400" dirty="0">
                <a:cs typeface="Arial" panose="020B0604020202020204" pitchFamily="34" charset="0"/>
              </a:rPr>
              <a:t>Loss in court but still a victory increased our confidence as disabled people and led us to start pushing for more. </a:t>
            </a:r>
          </a:p>
          <a:p>
            <a:r>
              <a:rPr lang="en-GB" sz="2400" dirty="0">
                <a:cs typeface="Arial" panose="020B0604020202020204" pitchFamily="34" charset="0"/>
              </a:rPr>
              <a:t>Same </a:t>
            </a:r>
            <a:r>
              <a:rPr lang="en-GB" sz="2400">
                <a:cs typeface="Arial" panose="020B0604020202020204" pitchFamily="34" charset="0"/>
              </a:rPr>
              <a:t>time we built </a:t>
            </a:r>
            <a:r>
              <a:rPr lang="en-GB" sz="2400" dirty="0">
                <a:cs typeface="Arial" panose="020B0604020202020204" pitchFamily="34" charset="0"/>
              </a:rPr>
              <a:t>relationships with the Labour group in opposition (future decision makers). This relationship created the idea for a Commission. </a:t>
            </a:r>
          </a:p>
        </p:txBody>
      </p:sp>
    </p:spTree>
    <p:extLst>
      <p:ext uri="{BB962C8B-B14F-4D97-AF65-F5344CB8AC3E}">
        <p14:creationId xmlns:p14="http://schemas.microsoft.com/office/powerpoint/2010/main" val="116683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Disabled Peoples Commission  </a:t>
            </a:r>
          </a:p>
        </p:txBody>
      </p:sp>
      <p:sp>
        <p:nvSpPr>
          <p:cNvPr id="3" name="Content Placeholder 2"/>
          <p:cNvSpPr>
            <a:spLocks noGrp="1"/>
          </p:cNvSpPr>
          <p:nvPr>
            <p:ph idx="1"/>
          </p:nvPr>
        </p:nvSpPr>
        <p:spPr/>
        <p:txBody>
          <a:bodyPr>
            <a:normAutofit fontScale="32500" lnSpcReduction="20000"/>
          </a:bodyPr>
          <a:lstStyle/>
          <a:p>
            <a:pPr marL="0" indent="0">
              <a:buNone/>
            </a:pPr>
            <a:r>
              <a:rPr lang="en-GB" dirty="0"/>
              <a:t> </a:t>
            </a:r>
            <a:r>
              <a:rPr lang="en-GB" sz="6200" dirty="0">
                <a:cs typeface="Arial" panose="020B0604020202020204" pitchFamily="34" charset="0"/>
              </a:rPr>
              <a:t>September 2016 – December 2017  Disabled Peoples Commission set up chaired by Tara Flood supported by the </a:t>
            </a:r>
            <a:r>
              <a:rPr lang="en-GB" sz="6200">
                <a:cs typeface="Arial" panose="020B0604020202020204" pitchFamily="34" charset="0"/>
              </a:rPr>
              <a:t>Council with resources</a:t>
            </a:r>
            <a:endParaRPr lang="en-GB" sz="6200" dirty="0">
              <a:cs typeface="Arial" panose="020B0604020202020204" pitchFamily="34" charset="0"/>
            </a:endParaRPr>
          </a:p>
          <a:p>
            <a:pPr marL="0" indent="0">
              <a:buNone/>
            </a:pPr>
            <a:endParaRPr lang="en-GB" sz="6200" dirty="0">
              <a:cs typeface="Arial" panose="020B0604020202020204" pitchFamily="34" charset="0"/>
            </a:endParaRPr>
          </a:p>
          <a:p>
            <a:pPr marL="0" indent="0">
              <a:buNone/>
            </a:pPr>
            <a:r>
              <a:rPr lang="en-GB" sz="6200" dirty="0">
                <a:cs typeface="Arial" panose="020B0604020202020204" pitchFamily="34" charset="0"/>
              </a:rPr>
              <a:t>10 local disabled residents / All identify as </a:t>
            </a:r>
            <a:r>
              <a:rPr lang="en-GB" sz="6200">
                <a:cs typeface="Arial" panose="020B0604020202020204" pitchFamily="34" charset="0"/>
              </a:rPr>
              <a:t>disabled people. </a:t>
            </a:r>
            <a:endParaRPr lang="en-GB" sz="6200" dirty="0">
              <a:cs typeface="Arial" panose="020B0604020202020204" pitchFamily="34" charset="0"/>
            </a:endParaRPr>
          </a:p>
          <a:p>
            <a:pPr marL="0" indent="0">
              <a:buNone/>
            </a:pPr>
            <a:endParaRPr lang="en-GB" sz="6200" dirty="0">
              <a:cs typeface="Arial" panose="020B0604020202020204" pitchFamily="34" charset="0"/>
            </a:endParaRPr>
          </a:p>
          <a:p>
            <a:pPr marL="0" indent="0">
              <a:buNone/>
            </a:pPr>
            <a:r>
              <a:rPr lang="en-GB" sz="6200" dirty="0">
                <a:cs typeface="Arial" panose="020B0604020202020204" pitchFamily="34" charset="0"/>
              </a:rPr>
              <a:t>Aim:  set in place a new way of doing things where Disabled residents, Councillors and officers / other organisations in the </a:t>
            </a:r>
            <a:r>
              <a:rPr lang="en-GB" sz="6200">
                <a:cs typeface="Arial" panose="020B0604020202020204" pitchFamily="34" charset="0"/>
              </a:rPr>
              <a:t>borough are working </a:t>
            </a:r>
            <a:r>
              <a:rPr lang="en-GB" sz="6200" dirty="0">
                <a:cs typeface="Arial" panose="020B0604020202020204" pitchFamily="34" charset="0"/>
              </a:rPr>
              <a:t>together and  where "Nothing About Disabled People Without Disabled People” is at the heart of decision-making / policy development. </a:t>
            </a:r>
          </a:p>
          <a:p>
            <a:pPr marL="0" indent="0">
              <a:buNone/>
            </a:pPr>
            <a:endParaRPr lang="en-GB" sz="6200" dirty="0">
              <a:cs typeface="Arial" panose="020B0604020202020204" pitchFamily="34" charset="0"/>
            </a:endParaRPr>
          </a:p>
          <a:p>
            <a:pPr marL="0" indent="0">
              <a:buNone/>
            </a:pPr>
            <a:r>
              <a:rPr lang="en-GB" sz="6200" dirty="0">
                <a:cs typeface="Arial" panose="020B0604020202020204" pitchFamily="34" charset="0"/>
              </a:rPr>
              <a:t>Commission looked at the many barriers still facing us as Disabled residents (surveys/ public meetings/ Commission meetings.  </a:t>
            </a:r>
          </a:p>
          <a:p>
            <a:pPr marL="0" indent="0">
              <a:buNone/>
            </a:pPr>
            <a:endParaRPr lang="en-GB" sz="6200" dirty="0">
              <a:cs typeface="Arial" panose="020B0604020202020204" pitchFamily="34" charset="0"/>
            </a:endParaRPr>
          </a:p>
          <a:p>
            <a:pPr marL="0" indent="0">
              <a:buNone/>
            </a:pPr>
            <a:endParaRPr lang="en-GB" sz="6200" dirty="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972989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Found Disabled people are nearly invisible in policy/decision making </a:t>
            </a:r>
          </a:p>
        </p:txBody>
      </p:sp>
      <p:sp>
        <p:nvSpPr>
          <p:cNvPr id="3" name="Content Placeholder 2"/>
          <p:cNvSpPr>
            <a:spLocks noGrp="1"/>
          </p:cNvSpPr>
          <p:nvPr>
            <p:ph idx="1"/>
          </p:nvPr>
        </p:nvSpPr>
        <p:spPr>
          <a:xfrm>
            <a:off x="467544" y="1628800"/>
            <a:ext cx="8229600" cy="4896544"/>
          </a:xfrm>
        </p:spPr>
        <p:txBody>
          <a:bodyPr>
            <a:noAutofit/>
          </a:bodyPr>
          <a:lstStyle/>
          <a:p>
            <a:pPr marL="0" indent="0">
              <a:buNone/>
            </a:pPr>
            <a:r>
              <a:rPr lang="en-GB" sz="2000" dirty="0">
                <a:cs typeface="Arial" panose="020B0604020202020204" pitchFamily="34" charset="0"/>
              </a:rPr>
              <a:t>60% of respondents to our local Disabled residents’ survey said that their quality of life has gone down/ or gone down a lot in the last 12 months </a:t>
            </a:r>
          </a:p>
          <a:p>
            <a:pPr marL="0" indent="0">
              <a:buNone/>
            </a:pPr>
            <a:endParaRPr lang="en-GB" sz="2000" dirty="0">
              <a:cs typeface="Arial" panose="020B0604020202020204" pitchFamily="34" charset="0"/>
            </a:endParaRPr>
          </a:p>
          <a:p>
            <a:pPr marL="400050" lvl="1" indent="0">
              <a:buNone/>
            </a:pPr>
            <a:r>
              <a:rPr lang="en-GB" sz="1600" dirty="0">
                <a:cs typeface="Arial" panose="020B0604020202020204" pitchFamily="34" charset="0"/>
              </a:rPr>
              <a:t>“…as a Disabled person, I am feeling less equal than I used to feel and certainly less valued by society generally.” </a:t>
            </a:r>
          </a:p>
          <a:p>
            <a:pPr marL="400050" lvl="1" indent="0">
              <a:buNone/>
            </a:pPr>
            <a:r>
              <a:rPr lang="en-GB" sz="1600" dirty="0">
                <a:cs typeface="Arial" panose="020B0604020202020204" pitchFamily="34" charset="0"/>
              </a:rPr>
              <a:t>Local Disabled residents say there are low levels of shared decision making across the Borough”.</a:t>
            </a:r>
          </a:p>
          <a:p>
            <a:pPr marL="0" indent="0">
              <a:buNone/>
            </a:pPr>
            <a:endParaRPr lang="en-GB" sz="2000" dirty="0">
              <a:cs typeface="Arial" panose="020B0604020202020204" pitchFamily="34" charset="0"/>
            </a:endParaRPr>
          </a:p>
          <a:p>
            <a:pPr marL="0" indent="0">
              <a:buNone/>
            </a:pPr>
            <a:r>
              <a:rPr lang="en-GB" sz="2000" dirty="0">
                <a:cs typeface="Arial" panose="020B0604020202020204" pitchFamily="34" charset="0"/>
              </a:rPr>
              <a:t>46% thought that currently they cannot influence decisions in their local area’ and a further 22% don’t know </a:t>
            </a:r>
          </a:p>
          <a:p>
            <a:pPr marL="0" indent="0">
              <a:buNone/>
            </a:pPr>
            <a:endParaRPr lang="en-GB" sz="2000" dirty="0">
              <a:cs typeface="Arial" panose="020B0604020202020204" pitchFamily="34" charset="0"/>
            </a:endParaRPr>
          </a:p>
          <a:p>
            <a:pPr marL="400050" lvl="1" indent="0">
              <a:buNone/>
            </a:pPr>
            <a:r>
              <a:rPr lang="en-GB" sz="1600" dirty="0">
                <a:cs typeface="Arial" panose="020B0604020202020204" pitchFamily="34" charset="0"/>
              </a:rPr>
              <a:t> “I feel left out of all the decisions which have affected my life. I’m never informed about any changes and it makes my life much more difficult.” (Disabled resident). </a:t>
            </a:r>
          </a:p>
          <a:p>
            <a:pPr marL="400050" lvl="1" indent="0">
              <a:buNone/>
            </a:pPr>
            <a:r>
              <a:rPr lang="en-GB" sz="1600" dirty="0">
                <a:cs typeface="Arial" panose="020B0604020202020204" pitchFamily="34" charset="0"/>
              </a:rPr>
              <a:t> </a:t>
            </a:r>
          </a:p>
          <a:p>
            <a:pPr marL="0" indent="0">
              <a:buNone/>
            </a:pPr>
            <a:r>
              <a:rPr lang="en-GB" sz="2000">
                <a:cs typeface="Arial" panose="020B0604020202020204" pitchFamily="34" charset="0"/>
              </a:rPr>
              <a:t>No surprises for disabled people but still  shocking. </a:t>
            </a:r>
            <a:endParaRPr lang="en-GB" sz="2000" dirty="0">
              <a:cs typeface="Arial" panose="020B0604020202020204" pitchFamily="34" charset="0"/>
            </a:endParaRPr>
          </a:p>
          <a:p>
            <a:pPr marL="0" indent="0">
              <a:buNone/>
            </a:pPr>
            <a:endParaRPr lang="en-GB" sz="2000" dirty="0"/>
          </a:p>
        </p:txBody>
      </p:sp>
    </p:spTree>
    <p:extLst>
      <p:ext uri="{BB962C8B-B14F-4D97-AF65-F5344CB8AC3E}">
        <p14:creationId xmlns:p14="http://schemas.microsoft.com/office/powerpoint/2010/main" val="401180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28800"/>
          </a:xfrm>
        </p:spPr>
        <p:txBody>
          <a:bodyPr>
            <a:normAutofit/>
          </a:bodyPr>
          <a:lstStyle/>
          <a:p>
            <a:r>
              <a:rPr lang="en-GB" sz="3200" b="1" dirty="0"/>
              <a:t>Commission  response to removing barriers is much </a:t>
            </a:r>
            <a:r>
              <a:rPr lang="en-GB" sz="3200" b="1"/>
              <a:t>stronger working together (co production) Commission definition. </a:t>
            </a:r>
            <a:endParaRPr lang="en-GB" sz="3200" b="1" dirty="0"/>
          </a:p>
        </p:txBody>
      </p:sp>
      <p:sp>
        <p:nvSpPr>
          <p:cNvPr id="3" name="Content Placeholder 2"/>
          <p:cNvSpPr>
            <a:spLocks noGrp="1"/>
          </p:cNvSpPr>
          <p:nvPr>
            <p:ph idx="1"/>
          </p:nvPr>
        </p:nvSpPr>
        <p:spPr>
          <a:xfrm>
            <a:off x="539552" y="2132856"/>
            <a:ext cx="8229600" cy="4525963"/>
          </a:xfrm>
        </p:spPr>
        <p:txBody>
          <a:bodyPr/>
          <a:lstStyle/>
          <a:p>
            <a:r>
              <a:rPr lang="en-GB" dirty="0"/>
              <a:t>“Co-production or working together means local Disabled people living in an area are working together with decision makers.  Co-production means Disabled people and decision makers together planning, designing and reviewing policy and services that affect our lives so barriers can be removed.”</a:t>
            </a:r>
          </a:p>
          <a:p>
            <a:endParaRPr lang="en-GB" dirty="0"/>
          </a:p>
        </p:txBody>
      </p:sp>
    </p:spTree>
    <p:extLst>
      <p:ext uri="{BB962C8B-B14F-4D97-AF65-F5344CB8AC3E}">
        <p14:creationId xmlns:p14="http://schemas.microsoft.com/office/powerpoint/2010/main" val="174543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co-production is not…. </a:t>
            </a:r>
          </a:p>
        </p:txBody>
      </p:sp>
      <p:sp>
        <p:nvSpPr>
          <p:cNvPr id="3" name="Content Placeholder 2"/>
          <p:cNvSpPr>
            <a:spLocks noGrp="1"/>
          </p:cNvSpPr>
          <p:nvPr>
            <p:ph idx="1"/>
          </p:nvPr>
        </p:nvSpPr>
        <p:spPr/>
        <p:txBody>
          <a:bodyPr>
            <a:normAutofit/>
          </a:bodyPr>
          <a:lstStyle/>
          <a:p>
            <a:r>
              <a:rPr lang="en-GB" sz="2400" dirty="0"/>
              <a:t>Several people told the Commission that what was often described now as ‘co-production’ ‘was the same old nonsense as before’. Traditional resident/provider/service user engagement methods</a:t>
            </a:r>
            <a:r>
              <a:rPr lang="en-GB" sz="2400"/>
              <a:t>. </a:t>
            </a:r>
          </a:p>
          <a:p>
            <a:endParaRPr lang="en-GB" sz="2400"/>
          </a:p>
          <a:p>
            <a:endParaRPr lang="en-GB" sz="2400"/>
          </a:p>
          <a:p>
            <a:r>
              <a:rPr lang="en-GB" sz="2400"/>
              <a:t>Only involving people when the policy is developed:  Disabled people are rarely enabled to be involved at the beginning of important policy work that affects us, or as the initiators of ideas for policy change resulting in policy having limited impact on Disabled residents’ lives.</a:t>
            </a:r>
          </a:p>
          <a:p>
            <a:endParaRPr lang="en-GB" sz="2400" dirty="0"/>
          </a:p>
          <a:p>
            <a:endParaRPr lang="en-GB" sz="2400" dirty="0"/>
          </a:p>
          <a:p>
            <a:pPr marL="800100" lvl="2" indent="0">
              <a:buNone/>
            </a:pPr>
            <a:endParaRPr lang="en-GB" dirty="0"/>
          </a:p>
        </p:txBody>
      </p:sp>
    </p:spTree>
    <p:extLst>
      <p:ext uri="{BB962C8B-B14F-4D97-AF65-F5344CB8AC3E}">
        <p14:creationId xmlns:p14="http://schemas.microsoft.com/office/powerpoint/2010/main" val="1148408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TotalTime>
  <Words>1418</Words>
  <Application>Microsoft Office PowerPoint</Application>
  <PresentationFormat>On-screen Show (4:3)</PresentationFormat>
  <Paragraphs>112</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Hammersmith &amp; Fulham Coalition Against Cuts </vt:lpstr>
      <vt:lpstr>What will I talk about?</vt:lpstr>
      <vt:lpstr>The challenge is turning legal duties of decision makers into something that means something to us as Disabled people </vt:lpstr>
      <vt:lpstr>Disabled people campaigning </vt:lpstr>
      <vt:lpstr>achievements come from disabled residents taking legal action and making friends </vt:lpstr>
      <vt:lpstr>Disabled Peoples Commission  </vt:lpstr>
      <vt:lpstr>Found Disabled people are nearly invisible in policy/decision making </vt:lpstr>
      <vt:lpstr>Commission  response to removing barriers is much stronger working together (co production) Commission definition. </vt:lpstr>
      <vt:lpstr>What co-production is not…. </vt:lpstr>
      <vt:lpstr>What co-production is not </vt:lpstr>
      <vt:lpstr>8 Recommendations for change in decision making  / policy development </vt:lpstr>
      <vt:lpstr>Where co-production has started </vt:lpstr>
      <vt:lpstr>Conclusion </vt:lpstr>
      <vt:lpstr>Suggestions for change </vt:lpstr>
      <vt:lpstr>Contact us</vt:lpstr>
    </vt:vector>
  </TitlesOfParts>
  <Company>Home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Hammersmith &amp; Fulham Coalition Against Cuts</dc:title>
  <dc:creator>Kevin Caulfield</dc:creator>
  <cp:lastModifiedBy>Svetlana Kotova</cp:lastModifiedBy>
  <cp:revision>167</cp:revision>
  <cp:lastPrinted>2018-01-24T12:38:49Z</cp:lastPrinted>
  <dcterms:created xsi:type="dcterms:W3CDTF">2014-11-27T13:50:17Z</dcterms:created>
  <dcterms:modified xsi:type="dcterms:W3CDTF">2018-01-24T13:57:01Z</dcterms:modified>
</cp:coreProperties>
</file>